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67" r:id="rId14"/>
    <p:sldId id="268" r:id="rId15"/>
    <p:sldId id="270" r:id="rId16"/>
    <p:sldId id="271" r:id="rId17"/>
    <p:sldId id="272" r:id="rId18"/>
    <p:sldId id="274"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19" autoAdjust="0"/>
    <p:restoredTop sz="94660"/>
  </p:normalViewPr>
  <p:slideViewPr>
    <p:cSldViewPr>
      <p:cViewPr varScale="1">
        <p:scale>
          <a:sx n="65" d="100"/>
          <a:sy n="65" d="100"/>
        </p:scale>
        <p:origin x="-48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27608-928C-417C-999D-3AE2B5BD41E0}" type="datetimeFigureOut">
              <a:rPr lang="en-US" smtClean="0"/>
              <a:pPr/>
              <a:t>10/7/2011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CF53488-3DB3-4D77-8414-70F37867D40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27608-928C-417C-999D-3AE2B5BD41E0}" type="datetimeFigureOut">
              <a:rPr lang="en-US" smtClean="0"/>
              <a:pPr/>
              <a:t>10/7/2011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F53488-3DB3-4D77-8414-70F37867D40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hyperlink" Target="http://en.wikipedia.org/wiki/The_Post-Card:_From_Socrates_to_Freud_and_Beyond"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Literary Theory in Our Vernon L.A. and English Classrooms?  Sure!</a:t>
            </a:r>
            <a:endParaRPr lang="en-US" dirty="0"/>
          </a:p>
        </p:txBody>
      </p:sp>
      <p:sp>
        <p:nvSpPr>
          <p:cNvPr id="3" name="Subtitle 2"/>
          <p:cNvSpPr>
            <a:spLocks noGrp="1"/>
          </p:cNvSpPr>
          <p:nvPr>
            <p:ph type="subTitle" idx="1"/>
          </p:nvPr>
        </p:nvSpPr>
        <p:spPr/>
        <p:txBody>
          <a:bodyPr/>
          <a:lstStyle/>
          <a:p>
            <a:r>
              <a:rPr lang="en-US" dirty="0" smtClean="0"/>
              <a:t>Using lenses to teach children how to interpret novels</a:t>
            </a:r>
            <a:endParaRPr lang="en-US" dirty="0"/>
          </a:p>
        </p:txBody>
      </p:sp>
      <p:pic>
        <p:nvPicPr>
          <p:cNvPr id="1026" name="Picture 2" descr="C:\Users\cmckay1\AppData\Local\Microsoft\Windows\Temporary Internet Files\Content.IE5\OKMADQZ7\MP900439488[1].jpg"/>
          <p:cNvPicPr>
            <a:picLocks noChangeAspect="1" noChangeArrowheads="1"/>
          </p:cNvPicPr>
          <p:nvPr/>
        </p:nvPicPr>
        <p:blipFill>
          <a:blip r:embed="rId2" cstate="print"/>
          <a:srcRect/>
          <a:stretch>
            <a:fillRect/>
          </a:stretch>
        </p:blipFill>
        <p:spPr bwMode="auto">
          <a:xfrm>
            <a:off x="6019800" y="381000"/>
            <a:ext cx="2774950" cy="14478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Post Colonial </a:t>
            </a:r>
            <a:r>
              <a:rPr lang="en-US" dirty="0"/>
              <a:t>L</a:t>
            </a:r>
            <a:r>
              <a:rPr lang="en-US" dirty="0" smtClean="0"/>
              <a:t>iterary Theory: 1980’s – Present Day</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20000"/>
          </a:bodyPr>
          <a:lstStyle/>
          <a:p>
            <a:r>
              <a:rPr lang="en-US" dirty="0" smtClean="0"/>
              <a:t>The literature of the former enslaved people is finally written and/or a reexamination of the literature written by the colonial power.</a:t>
            </a:r>
          </a:p>
          <a:p>
            <a:r>
              <a:rPr lang="en-US" dirty="0" smtClean="0"/>
              <a:t>A reclaiming of the past by those who were marginalized.</a:t>
            </a:r>
          </a:p>
          <a:p>
            <a:r>
              <a:rPr lang="en-US" dirty="0" smtClean="0"/>
              <a:t>Huge movement throughout the world, African, Asian, Central American, slave, Native American voices are finally heard.</a:t>
            </a:r>
          </a:p>
          <a:p>
            <a:r>
              <a:rPr lang="en-US" dirty="0" smtClean="0"/>
              <a:t>Theory of “otherness”  Edward Said and Frantz Fanon.</a:t>
            </a:r>
          </a:p>
          <a:p>
            <a:r>
              <a:rPr lang="en-US" dirty="0" smtClean="0"/>
              <a:t>Resistance to the colonial power through subversion, opposition or mimicry.</a:t>
            </a:r>
          </a:p>
          <a:p>
            <a:r>
              <a:rPr lang="en-US" dirty="0" smtClean="0"/>
              <a:t>Presently one of the most important </a:t>
            </a:r>
          </a:p>
          <a:p>
            <a:pPr>
              <a:buNone/>
            </a:pPr>
            <a:r>
              <a:rPr lang="en-US" dirty="0"/>
              <a:t> </a:t>
            </a:r>
            <a:r>
              <a:rPr lang="en-US" dirty="0" smtClean="0"/>
              <a:t>    literary theories.</a:t>
            </a:r>
            <a:endParaRPr lang="en-US" dirty="0"/>
          </a:p>
        </p:txBody>
      </p:sp>
      <p:pic>
        <p:nvPicPr>
          <p:cNvPr id="11267" name="Picture 3" descr="C:\Users\cmckay1\AppData\Local\Microsoft\Windows\Temporary Internet Files\Content.IE5\OKMADQZ7\MP900403774[1].jpg"/>
          <p:cNvPicPr>
            <a:picLocks noChangeAspect="1" noChangeArrowheads="1"/>
          </p:cNvPicPr>
          <p:nvPr/>
        </p:nvPicPr>
        <p:blipFill>
          <a:blip r:embed="rId2" cstate="print"/>
          <a:srcRect/>
          <a:stretch>
            <a:fillRect/>
          </a:stretch>
        </p:blipFill>
        <p:spPr bwMode="auto">
          <a:xfrm>
            <a:off x="7239000" y="5257800"/>
            <a:ext cx="2403475" cy="16002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Deconstructionism – 1980- Present Day</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Argues that language is unreliable</a:t>
            </a:r>
          </a:p>
          <a:p>
            <a:r>
              <a:rPr lang="en-US" dirty="0" smtClean="0"/>
              <a:t>Seek out contradictions in the text to prove the text lacks unity and coherence</a:t>
            </a:r>
          </a:p>
          <a:p>
            <a:r>
              <a:rPr lang="en-US" dirty="0" smtClean="0"/>
              <a:t>Find the conflict in the author’s point of view</a:t>
            </a:r>
          </a:p>
          <a:p>
            <a:r>
              <a:rPr lang="en-US" dirty="0" smtClean="0"/>
              <a:t>Jacques Derrida is the main practitioner of this literary theory.</a:t>
            </a:r>
            <a:r>
              <a:rPr lang="en-US" i="1" dirty="0" smtClean="0">
                <a:hlinkClick r:id="rId2" tooltip="The Post-Card: From Socrates to Freud and Beyond"/>
              </a:rPr>
              <a:t> The Post-Card: From Socrates to Freud and Beyond</a:t>
            </a:r>
            <a:r>
              <a:rPr lang="en-US" dirty="0" smtClean="0"/>
              <a:t> (1980) is his most famous work.</a:t>
            </a:r>
          </a:p>
          <a:p>
            <a:endParaRPr lang="en-US" dirty="0" smtClean="0"/>
          </a:p>
          <a:p>
            <a:r>
              <a:rPr lang="en-US" dirty="0" smtClean="0"/>
              <a:t>Really a textual outgrowth of existentialism a theory that says life is absurd, thus in Deconstrutionalism so is the language used to describe it.</a:t>
            </a:r>
          </a:p>
          <a:p>
            <a:r>
              <a:rPr lang="en-US" i="1" dirty="0" smtClean="0"/>
              <a:t>il n'ya pas de hors-texte</a:t>
            </a:r>
            <a:r>
              <a:rPr lang="en-US" dirty="0" smtClean="0"/>
              <a:t>:</a:t>
            </a:r>
          </a:p>
          <a:p>
            <a:pPr>
              <a:buNone/>
            </a:pPr>
            <a:r>
              <a:rPr lang="en-US" dirty="0"/>
              <a:t> </a:t>
            </a:r>
            <a:r>
              <a:rPr lang="en-US" dirty="0" smtClean="0"/>
              <a:t>                                 "there is nothing outside the text”</a:t>
            </a:r>
          </a:p>
          <a:p>
            <a:endParaRPr lang="en-US" dirty="0"/>
          </a:p>
        </p:txBody>
      </p:sp>
      <p:pic>
        <p:nvPicPr>
          <p:cNvPr id="12290" name="Picture 2" descr="C:\Users\cmckay1\AppData\Local\Microsoft\Windows\Temporary Internet Files\Content.IE5\V0IACR85\MC900055189[1].wmf"/>
          <p:cNvPicPr>
            <a:picLocks noChangeAspect="1" noChangeArrowheads="1"/>
          </p:cNvPicPr>
          <p:nvPr/>
        </p:nvPicPr>
        <p:blipFill>
          <a:blip r:embed="rId3" cstate="print"/>
          <a:srcRect/>
          <a:stretch>
            <a:fillRect/>
          </a:stretch>
        </p:blipFill>
        <p:spPr bwMode="auto">
          <a:xfrm>
            <a:off x="7162800" y="5105400"/>
            <a:ext cx="1981200" cy="17526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QUEER THEORY: 1990-Present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Despite its title the theory’s goal is to destabilize identity categories. Gender specific is replaced by identity specific. These theorists were heavily influenced by Foucault's </a:t>
            </a:r>
            <a:r>
              <a:rPr lang="en-US" dirty="0" smtClean="0">
                <a:solidFill>
                  <a:srgbClr val="C00000"/>
                </a:solidFill>
              </a:rPr>
              <a:t>Sexuality and the Formation of the Modern Self</a:t>
            </a:r>
          </a:p>
          <a:p>
            <a:r>
              <a:rPr lang="en-US" dirty="0" smtClean="0"/>
              <a:t>Identities are either natural, essential or socially constructed and Queer theorists are interested in how society tries to change or resist these changes.</a:t>
            </a:r>
          </a:p>
          <a:p>
            <a:r>
              <a:rPr lang="en-US" dirty="0" smtClean="0"/>
              <a:t>Teresa de Lauretis – (U. Cal) and Eve Kosofsky Sedgwick's </a:t>
            </a:r>
            <a:r>
              <a:rPr lang="en-US" i="1" dirty="0" smtClean="0">
                <a:solidFill>
                  <a:srgbClr val="FF0000"/>
                </a:solidFill>
              </a:rPr>
              <a:t>Epistemology of the Closet </a:t>
            </a:r>
            <a:r>
              <a:rPr lang="en-US" i="1" dirty="0" smtClean="0"/>
              <a:t>detailed homoeroticism is such authors as Charles Dickens and Henry James</a:t>
            </a:r>
            <a:endParaRPr lang="en-US" i="1" dirty="0" smtClean="0">
              <a:solidFill>
                <a:srgbClr val="FF0000"/>
              </a:solidFill>
            </a:endParaRPr>
          </a:p>
          <a:p>
            <a:r>
              <a:rPr lang="en-US" dirty="0" smtClean="0"/>
              <a:t>“Queer” is defined loosely as anything that is at odds with the normative, or dominant culture.</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229600" cy="1143000"/>
          </a:xfrm>
        </p:spPr>
        <p:txBody>
          <a:bodyPr>
            <a:noAutofit/>
          </a:bodyPr>
          <a:lstStyle/>
          <a:p>
            <a:r>
              <a:rPr lang="en-US" sz="3600" dirty="0" smtClean="0"/>
              <a:t>So how can 6</a:t>
            </a:r>
            <a:r>
              <a:rPr lang="en-US" sz="3600" baseline="30000" dirty="0" smtClean="0"/>
              <a:t>th</a:t>
            </a:r>
            <a:r>
              <a:rPr lang="en-US" sz="3600" dirty="0" smtClean="0"/>
              <a:t> grade-12</a:t>
            </a:r>
            <a:r>
              <a:rPr lang="en-US" sz="3600" baseline="30000" dirty="0" smtClean="0"/>
              <a:t>th</a:t>
            </a:r>
            <a:r>
              <a:rPr lang="en-US" sz="3600" dirty="0" smtClean="0"/>
              <a:t> grade English and language arts teachers use this?</a:t>
            </a:r>
            <a:endParaRPr lang="en-US" sz="3600" dirty="0"/>
          </a:p>
        </p:txBody>
      </p:sp>
      <p:sp>
        <p:nvSpPr>
          <p:cNvPr id="3" name="Content Placeholder 2"/>
          <p:cNvSpPr>
            <a:spLocks noGrp="1"/>
          </p:cNvSpPr>
          <p:nvPr>
            <p:ph idx="1"/>
          </p:nvPr>
        </p:nvSpPr>
        <p:spPr>
          <a:xfrm>
            <a:off x="304800" y="1828801"/>
            <a:ext cx="8381999" cy="3355576"/>
          </a:xfrm>
        </p:spPr>
        <p:txBody>
          <a:bodyPr>
            <a:normAutofit fontScale="70000" lnSpcReduction="20000"/>
          </a:bodyPr>
          <a:lstStyle/>
          <a:p>
            <a:r>
              <a:rPr lang="en-US" dirty="0" smtClean="0"/>
              <a:t>First, pick a theory appropriate to the age level</a:t>
            </a:r>
          </a:p>
          <a:p>
            <a:r>
              <a:rPr lang="en-US" dirty="0" smtClean="0"/>
              <a:t>Second, call the theory a</a:t>
            </a:r>
            <a:r>
              <a:rPr lang="en-US" dirty="0" smtClean="0">
                <a:solidFill>
                  <a:srgbClr val="C00000"/>
                </a:solidFill>
              </a:rPr>
              <a:t> lens</a:t>
            </a:r>
            <a:r>
              <a:rPr lang="en-US" dirty="0" smtClean="0"/>
              <a:t>, which is the general terminology used by those who don’t want to offend or confuse.</a:t>
            </a:r>
          </a:p>
          <a:p>
            <a:r>
              <a:rPr lang="en-US" dirty="0" smtClean="0"/>
              <a:t>Explain to the students that there are various </a:t>
            </a:r>
            <a:r>
              <a:rPr lang="en-US" dirty="0" smtClean="0">
                <a:solidFill>
                  <a:srgbClr val="C00000"/>
                </a:solidFill>
              </a:rPr>
              <a:t>lenses</a:t>
            </a:r>
            <a:r>
              <a:rPr lang="en-US" dirty="0" smtClean="0"/>
              <a:t> that you can use when looking at literature.</a:t>
            </a:r>
          </a:p>
          <a:p>
            <a:r>
              <a:rPr lang="en-US" dirty="0" smtClean="0"/>
              <a:t>Explain the importance of a close, concentrated look at one small section of a novel in order to understand its whole.</a:t>
            </a:r>
          </a:p>
          <a:p>
            <a:r>
              <a:rPr lang="en-US" dirty="0" smtClean="0"/>
              <a:t>Explain how it is easier to write about books when you are using a </a:t>
            </a:r>
            <a:r>
              <a:rPr lang="en-US" dirty="0" smtClean="0">
                <a:solidFill>
                  <a:srgbClr val="C00000"/>
                </a:solidFill>
              </a:rPr>
              <a:t>lens.</a:t>
            </a:r>
          </a:p>
          <a:p>
            <a:endParaRPr lang="en-US" dirty="0" smtClean="0"/>
          </a:p>
          <a:p>
            <a:endParaRPr lang="en-US" dirty="0"/>
          </a:p>
        </p:txBody>
      </p:sp>
      <p:pic>
        <p:nvPicPr>
          <p:cNvPr id="7170" name="Picture 2" descr="C:\Users\cmckay1\AppData\Local\Microsoft\Windows\Temporary Internet Files\Content.IE5\TR00SOO9\MP900399221[1].jpg"/>
          <p:cNvPicPr>
            <a:picLocks noChangeAspect="1" noChangeArrowheads="1"/>
          </p:cNvPicPr>
          <p:nvPr/>
        </p:nvPicPr>
        <p:blipFill>
          <a:blip r:embed="rId2" cstate="print"/>
          <a:srcRect/>
          <a:stretch>
            <a:fillRect/>
          </a:stretch>
        </p:blipFill>
        <p:spPr bwMode="auto">
          <a:xfrm>
            <a:off x="5410200" y="4724400"/>
            <a:ext cx="3325813" cy="21336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Establish a lens that lends itself to the book:</a:t>
            </a:r>
            <a:endParaRPr lang="en-US" dirty="0"/>
          </a:p>
        </p:txBody>
      </p:sp>
      <p:sp>
        <p:nvSpPr>
          <p:cNvPr id="3" name="Content Placeholder 2"/>
          <p:cNvSpPr>
            <a:spLocks noGrp="1"/>
          </p:cNvSpPr>
          <p:nvPr>
            <p:ph idx="1"/>
          </p:nvPr>
        </p:nvSpPr>
        <p:spPr/>
        <p:txBody>
          <a:bodyPr/>
          <a:lstStyle/>
          <a:p>
            <a:r>
              <a:rPr lang="en-US" dirty="0" smtClean="0"/>
              <a:t>The Giving Tree – Feminist reading?</a:t>
            </a:r>
          </a:p>
          <a:p>
            <a:r>
              <a:rPr lang="en-US" dirty="0" smtClean="0"/>
              <a:t>Far From the Bamboo Grove – Post Colonial Reading?</a:t>
            </a:r>
          </a:p>
          <a:p>
            <a:r>
              <a:rPr lang="en-US" dirty="0" smtClean="0"/>
              <a:t>The Scarlet Letter – A </a:t>
            </a:r>
            <a:r>
              <a:rPr lang="en-US" dirty="0"/>
              <a:t>F</a:t>
            </a:r>
            <a:r>
              <a:rPr lang="en-US" dirty="0" smtClean="0"/>
              <a:t>reudian reading?</a:t>
            </a:r>
          </a:p>
          <a:p>
            <a:r>
              <a:rPr lang="en-US" dirty="0" smtClean="0"/>
              <a:t>Things Not Seen – A Marxist reading?</a:t>
            </a:r>
          </a:p>
          <a:p>
            <a:r>
              <a:rPr lang="en-US" dirty="0" smtClean="0"/>
              <a:t>Huck Finn, Catcher in the Rye, Maniac McGee –Jungian Analysis?</a:t>
            </a:r>
            <a:endParaRPr lang="en-US" dirty="0"/>
          </a:p>
        </p:txBody>
      </p:sp>
      <p:pic>
        <p:nvPicPr>
          <p:cNvPr id="1026" name="Picture 2" descr="C:\Users\cmckay1\AppData\Local\Microsoft\Windows\Temporary Internet Files\Content.IE5\HWU9SA8C\MP900439532[1].jpg"/>
          <p:cNvPicPr>
            <a:picLocks noChangeAspect="1" noChangeArrowheads="1"/>
          </p:cNvPicPr>
          <p:nvPr/>
        </p:nvPicPr>
        <p:blipFill>
          <a:blip r:embed="rId2" cstate="print"/>
          <a:srcRect/>
          <a:stretch>
            <a:fillRect/>
          </a:stretch>
        </p:blipFill>
        <p:spPr bwMode="auto">
          <a:xfrm>
            <a:off x="5943600" y="5085556"/>
            <a:ext cx="2133600" cy="177244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Give the tenets of the lens in simple language: </a:t>
            </a:r>
            <a:r>
              <a:rPr lang="en-US" dirty="0" smtClean="0">
                <a:solidFill>
                  <a:srgbClr val="002060"/>
                </a:solidFill>
              </a:rPr>
              <a:t>Psychoanalytical Criticism</a:t>
            </a:r>
            <a:endParaRPr lang="en-US" dirty="0">
              <a:solidFill>
                <a:srgbClr val="002060"/>
              </a:solidFill>
            </a:endParaRPr>
          </a:p>
        </p:txBody>
      </p:sp>
      <p:sp>
        <p:nvSpPr>
          <p:cNvPr id="3" name="Content Placeholder 2"/>
          <p:cNvSpPr>
            <a:spLocks noGrp="1"/>
          </p:cNvSpPr>
          <p:nvPr>
            <p:ph idx="1"/>
          </p:nvPr>
        </p:nvSpPr>
        <p:spPr>
          <a:xfrm>
            <a:off x="0" y="1439862"/>
            <a:ext cx="8153400" cy="4275138"/>
          </a:xfrm>
        </p:spPr>
        <p:txBody>
          <a:bodyPr>
            <a:normAutofit lnSpcReduction="10000"/>
          </a:bodyPr>
          <a:lstStyle/>
          <a:p>
            <a:r>
              <a:rPr lang="en-US" dirty="0" smtClean="0"/>
              <a:t>Jung or Freud?   OK - Jung</a:t>
            </a:r>
          </a:p>
          <a:p>
            <a:r>
              <a:rPr lang="en-US" dirty="0" smtClean="0"/>
              <a:t>Terminology to know: </a:t>
            </a:r>
          </a:p>
          <a:p>
            <a:pPr>
              <a:buFont typeface="Wingdings" pitchFamily="2" charset="2"/>
              <a:buChar char="q"/>
            </a:pPr>
            <a:r>
              <a:rPr lang="en-US" dirty="0" smtClean="0"/>
              <a:t>Archetypes (Patterns)</a:t>
            </a:r>
          </a:p>
          <a:p>
            <a:pPr>
              <a:buFont typeface="Wingdings" pitchFamily="2" charset="2"/>
              <a:buChar char="q"/>
            </a:pPr>
            <a:r>
              <a:rPr lang="en-US" dirty="0" smtClean="0"/>
              <a:t>Unconscious (Collective and Personal)</a:t>
            </a:r>
          </a:p>
          <a:p>
            <a:pPr>
              <a:buFont typeface="Wingdings" pitchFamily="2" charset="2"/>
              <a:buChar char="q"/>
            </a:pPr>
            <a:r>
              <a:rPr lang="en-US" dirty="0" smtClean="0"/>
              <a:t>Joseph Campbell: Hero with a Thousand Faces</a:t>
            </a:r>
          </a:p>
          <a:p>
            <a:pPr>
              <a:buFont typeface="Wingdings" pitchFamily="2" charset="2"/>
              <a:buChar char="q"/>
            </a:pPr>
            <a:r>
              <a:rPr lang="en-US" dirty="0" smtClean="0"/>
              <a:t>Hero’s journey</a:t>
            </a:r>
          </a:p>
          <a:p>
            <a:pPr>
              <a:buFont typeface="Wingdings" pitchFamily="2" charset="2"/>
              <a:buChar char="q"/>
            </a:pPr>
            <a:r>
              <a:rPr lang="en-US" dirty="0" smtClean="0"/>
              <a:t>Monomyth</a:t>
            </a:r>
          </a:p>
          <a:p>
            <a:pPr>
              <a:buFont typeface="Wingdings" pitchFamily="2" charset="2"/>
              <a:buChar char="q"/>
            </a:pPr>
            <a:endParaRPr lang="en-US" dirty="0" smtClean="0"/>
          </a:p>
          <a:p>
            <a:pPr>
              <a:buFont typeface="Wingdings" pitchFamily="2" charset="2"/>
              <a:buChar char="q"/>
            </a:pPr>
            <a:endParaRPr lang="en-US" dirty="0" smtClean="0"/>
          </a:p>
          <a:p>
            <a:pPr>
              <a:buFont typeface="Wingdings" pitchFamily="2" charset="2"/>
              <a:buChar char="q"/>
            </a:pPr>
            <a:endParaRPr lang="en-US" dirty="0" smtClean="0"/>
          </a:p>
          <a:p>
            <a:endParaRPr lang="en-US" dirty="0"/>
          </a:p>
        </p:txBody>
      </p:sp>
      <p:pic>
        <p:nvPicPr>
          <p:cNvPr id="2050" name="Picture 2" descr="C:\Users\cmckay1\AppData\Local\Microsoft\Windows\Temporary Internet Files\Content.IE5\OKMADQZ7\MC900153868[1].wmf"/>
          <p:cNvPicPr>
            <a:picLocks noChangeAspect="1" noChangeArrowheads="1"/>
          </p:cNvPicPr>
          <p:nvPr/>
        </p:nvPicPr>
        <p:blipFill>
          <a:blip r:embed="rId2" cstate="print"/>
          <a:srcRect/>
          <a:stretch>
            <a:fillRect/>
          </a:stretch>
        </p:blipFill>
        <p:spPr bwMode="auto">
          <a:xfrm>
            <a:off x="6534151" y="4419600"/>
            <a:ext cx="1314450" cy="12954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Hero’s Journey</a:t>
            </a:r>
            <a:endParaRPr lang="en-US" dirty="0"/>
          </a:p>
        </p:txBody>
      </p:sp>
      <p:sp>
        <p:nvSpPr>
          <p:cNvPr id="3" name="Content Placeholder 2"/>
          <p:cNvSpPr>
            <a:spLocks noGrp="1"/>
          </p:cNvSpPr>
          <p:nvPr>
            <p:ph idx="1"/>
          </p:nvPr>
        </p:nvSpPr>
        <p:spPr>
          <a:xfrm>
            <a:off x="838200" y="1524000"/>
            <a:ext cx="7924800" cy="3886200"/>
          </a:xfrm>
        </p:spPr>
        <p:txBody>
          <a:bodyPr>
            <a:normAutofit lnSpcReduction="10000"/>
          </a:bodyPr>
          <a:lstStyle/>
          <a:p>
            <a:r>
              <a:rPr lang="en-US" dirty="0" smtClean="0"/>
              <a:t>What books have journeys by young people?</a:t>
            </a:r>
          </a:p>
          <a:p>
            <a:pPr>
              <a:buFont typeface="Wingdings" pitchFamily="2" charset="2"/>
              <a:buChar char="q"/>
            </a:pPr>
            <a:r>
              <a:rPr lang="en-US" dirty="0" smtClean="0"/>
              <a:t>Maniac Magee</a:t>
            </a:r>
          </a:p>
          <a:p>
            <a:pPr>
              <a:buFont typeface="Wingdings" pitchFamily="2" charset="2"/>
              <a:buChar char="q"/>
            </a:pPr>
            <a:r>
              <a:rPr lang="en-US" dirty="0" smtClean="0"/>
              <a:t>The Adventures of Huckleberry Finn</a:t>
            </a:r>
          </a:p>
          <a:p>
            <a:pPr>
              <a:buFont typeface="Wingdings" pitchFamily="2" charset="2"/>
              <a:buChar char="q"/>
            </a:pPr>
            <a:r>
              <a:rPr lang="en-US" dirty="0" smtClean="0"/>
              <a:t>Great Expectations</a:t>
            </a:r>
          </a:p>
          <a:p>
            <a:pPr>
              <a:buFont typeface="Wingdings" pitchFamily="2" charset="2"/>
              <a:buChar char="q"/>
            </a:pPr>
            <a:r>
              <a:rPr lang="en-US" dirty="0" smtClean="0"/>
              <a:t>Catcher in the Rye</a:t>
            </a:r>
          </a:p>
          <a:p>
            <a:pPr>
              <a:buFont typeface="Wingdings" pitchFamily="2" charset="2"/>
              <a:buChar char="q"/>
            </a:pPr>
            <a:r>
              <a:rPr lang="en-US" dirty="0" smtClean="0"/>
              <a:t>A Long Way Gone</a:t>
            </a:r>
          </a:p>
          <a:p>
            <a:pPr>
              <a:buFont typeface="Wingdings" pitchFamily="2" charset="2"/>
              <a:buChar char="q"/>
            </a:pPr>
            <a:r>
              <a:rPr lang="en-US" dirty="0" smtClean="0"/>
              <a:t>The Things They Carried</a:t>
            </a:r>
          </a:p>
          <a:p>
            <a:pPr>
              <a:buFont typeface="Wingdings" pitchFamily="2" charset="2"/>
              <a:buChar char="q"/>
            </a:pPr>
            <a:endParaRPr lang="en-US" dirty="0" smtClean="0"/>
          </a:p>
          <a:p>
            <a:pPr>
              <a:buFont typeface="Wingdings" pitchFamily="2" charset="2"/>
              <a:buChar char="q"/>
            </a:pPr>
            <a:endParaRPr lang="en-US" dirty="0"/>
          </a:p>
        </p:txBody>
      </p:sp>
      <p:pic>
        <p:nvPicPr>
          <p:cNvPr id="3074" name="Picture 2" descr="C:\Users\cmckay1\AppData\Local\Microsoft\Windows\Temporary Internet Files\Content.IE5\TR00SOO9\MP900422961[1].jpg"/>
          <p:cNvPicPr>
            <a:picLocks noChangeAspect="1" noChangeArrowheads="1"/>
          </p:cNvPicPr>
          <p:nvPr/>
        </p:nvPicPr>
        <p:blipFill>
          <a:blip r:embed="rId2" cstate="print"/>
          <a:srcRect/>
          <a:stretch>
            <a:fillRect/>
          </a:stretch>
        </p:blipFill>
        <p:spPr bwMode="auto">
          <a:xfrm>
            <a:off x="10287000" y="7848600"/>
            <a:ext cx="12192000" cy="2114550"/>
          </a:xfrm>
          <a:prstGeom prst="rect">
            <a:avLst/>
          </a:prstGeom>
          <a:noFill/>
        </p:spPr>
      </p:pic>
      <p:pic>
        <p:nvPicPr>
          <p:cNvPr id="3075" name="Picture 3" descr="C:\Users\cmckay1\AppData\Local\Microsoft\Windows\Temporary Internet Files\Content.IE5\TR00SOO9\MP900422961[1].jpg"/>
          <p:cNvPicPr>
            <a:picLocks noChangeAspect="1" noChangeArrowheads="1"/>
          </p:cNvPicPr>
          <p:nvPr/>
        </p:nvPicPr>
        <p:blipFill>
          <a:blip r:embed="rId3" cstate="print"/>
          <a:srcRect/>
          <a:stretch>
            <a:fillRect/>
          </a:stretch>
        </p:blipFill>
        <p:spPr bwMode="auto">
          <a:xfrm>
            <a:off x="6172200" y="3369468"/>
            <a:ext cx="2971800" cy="287893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Stages of the Journey: </a:t>
            </a:r>
            <a:r>
              <a:rPr lang="en-US" b="1" dirty="0" smtClean="0"/>
              <a:t>Departure</a:t>
            </a:r>
            <a:endParaRPr lang="en-US" dirty="0"/>
          </a:p>
        </p:txBody>
      </p:sp>
      <p:sp>
        <p:nvSpPr>
          <p:cNvPr id="3" name="Content Placeholder 2"/>
          <p:cNvSpPr>
            <a:spLocks noGrp="1"/>
          </p:cNvSpPr>
          <p:nvPr>
            <p:ph idx="1"/>
          </p:nvPr>
        </p:nvSpPr>
        <p:spPr>
          <a:xfrm>
            <a:off x="457200" y="1143000"/>
            <a:ext cx="8229600" cy="4983163"/>
          </a:xfrm>
        </p:spPr>
        <p:txBody>
          <a:bodyPr>
            <a:normAutofit fontScale="25000" lnSpcReduction="20000"/>
          </a:bodyPr>
          <a:lstStyle/>
          <a:p>
            <a:pPr>
              <a:buNone/>
            </a:pPr>
            <a:endParaRPr lang="en-US" dirty="0" smtClean="0"/>
          </a:p>
          <a:p>
            <a:pPr>
              <a:buNone/>
            </a:pPr>
            <a:endParaRPr lang="en-US" sz="4800" dirty="0" smtClean="0"/>
          </a:p>
          <a:p>
            <a:pPr lvl="1"/>
            <a:r>
              <a:rPr lang="en-US" sz="5600" b="1" dirty="0" smtClean="0"/>
              <a:t>The Call to Adventure</a:t>
            </a:r>
            <a:r>
              <a:rPr lang="en-US" sz="5600" dirty="0" smtClean="0"/>
              <a:t/>
            </a:r>
            <a:br>
              <a:rPr lang="en-US" sz="5600" dirty="0" smtClean="0"/>
            </a:br>
            <a:r>
              <a:rPr lang="en-US" sz="5600" dirty="0" smtClean="0"/>
              <a:t>The call to adventure is the point in a person's life when they are first given notice that everything is going to change, whether they know it or not. </a:t>
            </a:r>
          </a:p>
          <a:p>
            <a:pPr lvl="1"/>
            <a:r>
              <a:rPr lang="en-US" sz="5600" b="1" dirty="0" smtClean="0"/>
              <a:t>Refusal of the Call</a:t>
            </a:r>
            <a:r>
              <a:rPr lang="en-US" sz="5600" dirty="0" smtClean="0"/>
              <a:t/>
            </a:r>
            <a:br>
              <a:rPr lang="en-US" sz="5600" dirty="0" smtClean="0"/>
            </a:br>
            <a:r>
              <a:rPr lang="en-US" sz="5600" dirty="0" smtClean="0"/>
              <a:t>Often when the call is given, the future hero refuses to heed it. This may be from a sense of duty or obligation, fear, insecurity, a sense of inadequacy, or any of a range of reasons that work to hold the person in his or her current circumstances. </a:t>
            </a:r>
          </a:p>
          <a:p>
            <a:pPr lvl="1"/>
            <a:r>
              <a:rPr lang="en-US" sz="5600" b="1" dirty="0" smtClean="0"/>
              <a:t>Supernatural Aid</a:t>
            </a:r>
            <a:r>
              <a:rPr lang="en-US" sz="5600" dirty="0" smtClean="0"/>
              <a:t/>
            </a:r>
            <a:br>
              <a:rPr lang="en-US" sz="5600" dirty="0" smtClean="0"/>
            </a:br>
            <a:r>
              <a:rPr lang="en-US" sz="5600" dirty="0" smtClean="0"/>
              <a:t>Once the hero has committed to the quest, consciously or unconsciously, his or her guide and magical helper appears, or becomes known. </a:t>
            </a:r>
          </a:p>
          <a:p>
            <a:pPr lvl="1"/>
            <a:r>
              <a:rPr lang="en-US" sz="5600" b="1" dirty="0" smtClean="0"/>
              <a:t>The Crossing of the First Threshold</a:t>
            </a:r>
            <a:r>
              <a:rPr lang="en-US" sz="5600" dirty="0" smtClean="0"/>
              <a:t/>
            </a:r>
            <a:br>
              <a:rPr lang="en-US" sz="5600" dirty="0" smtClean="0"/>
            </a:br>
            <a:r>
              <a:rPr lang="en-US" sz="5600" dirty="0" smtClean="0"/>
              <a:t>This is the point where the person actually crosses into the field of adventure, leaving the known limits of his or her world and venturing into an unknown and dangerous realm where the rules and limits are not known. </a:t>
            </a:r>
          </a:p>
          <a:p>
            <a:pPr lvl="1"/>
            <a:r>
              <a:rPr lang="en-US" sz="5600" b="1" dirty="0" smtClean="0"/>
              <a:t>The Belly of the Whale</a:t>
            </a:r>
            <a:r>
              <a:rPr lang="en-US" sz="5600" dirty="0" smtClean="0"/>
              <a:t/>
            </a:r>
            <a:br>
              <a:rPr lang="en-US" sz="5600" dirty="0" smtClean="0"/>
            </a:br>
            <a:r>
              <a:rPr lang="en-US" sz="5600" dirty="0" smtClean="0"/>
              <a:t>The belly of the whale represents the final separation from the hero's known world and self. It is sometimes described as the person's lowest point, but it is actually the point when the person is between or transitioning between worlds and selves. </a:t>
            </a:r>
          </a:p>
          <a:p>
            <a:r>
              <a:rPr lang="en-US" sz="5600" b="1" dirty="0" smtClean="0"/>
              <a:t>The Road of Trials</a:t>
            </a:r>
            <a:r>
              <a:rPr lang="en-US" sz="5600" dirty="0" smtClean="0"/>
              <a:t/>
            </a:r>
            <a:br>
              <a:rPr lang="en-US" sz="5600" dirty="0" smtClean="0"/>
            </a:br>
            <a:r>
              <a:rPr lang="en-US" sz="5600" dirty="0" smtClean="0"/>
              <a:t>The road of trials is a series of tests, tasks, or ordeals that the person must undergo to begin the transformation. Often the person fails one or more of these tests, which often occur in threes. </a:t>
            </a:r>
          </a:p>
          <a:p>
            <a:r>
              <a:rPr lang="en-US" sz="5600" b="1" dirty="0" smtClean="0"/>
              <a:t>The Meeting with the Goddess</a:t>
            </a:r>
            <a:r>
              <a:rPr lang="en-US" sz="5600" dirty="0" smtClean="0"/>
              <a:t/>
            </a:r>
            <a:br>
              <a:rPr lang="en-US" sz="5600" dirty="0" smtClean="0"/>
            </a:br>
            <a:r>
              <a:rPr lang="en-US" sz="5600" dirty="0" smtClean="0"/>
              <a:t>. This is a very important step in the process and is often represented by the person finding the other person that he or she loves most completely. Although Campbell symbolizes this step as a meeting with a goddess, unconditional love and /or self unification does not have to be represented by a woman.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Hero’s Journey: Initiation</a:t>
            </a:r>
            <a:endParaRPr lang="en-US" dirty="0"/>
          </a:p>
        </p:txBody>
      </p:sp>
      <p:sp>
        <p:nvSpPr>
          <p:cNvPr id="3" name="Content Placeholder 2"/>
          <p:cNvSpPr>
            <a:spLocks noGrp="1"/>
          </p:cNvSpPr>
          <p:nvPr>
            <p:ph idx="1"/>
          </p:nvPr>
        </p:nvSpPr>
        <p:spPr/>
        <p:txBody>
          <a:bodyPr>
            <a:normAutofit fontScale="47500" lnSpcReduction="20000"/>
          </a:bodyPr>
          <a:lstStyle/>
          <a:p>
            <a:r>
              <a:rPr lang="en-US" b="1" dirty="0" smtClean="0"/>
              <a:t>Woman as the Temptress</a:t>
            </a:r>
            <a:r>
              <a:rPr lang="en-US" dirty="0" smtClean="0"/>
              <a:t/>
            </a:r>
            <a:br>
              <a:rPr lang="en-US" dirty="0" smtClean="0"/>
            </a:br>
            <a:r>
              <a:rPr lang="en-US" dirty="0" smtClean="0"/>
              <a:t>At one level, this step is about those temptations that may lead the hero to abandon or stray from his or her quest, which as with the Meeting with the Goddess does not necessarily have to be represented by a woman. For Campbell, however, this step is about the revulsion that the usually male hero may feel about his own fleshy/earthy nature, and the subsequent attachment or projection of that revulsion to women. Woman is a metaphor for the physical or material temptations of life, since the hero-knight was often tempted by lust from his spiritual journey. </a:t>
            </a:r>
          </a:p>
          <a:p>
            <a:r>
              <a:rPr lang="en-US" b="1" dirty="0" smtClean="0"/>
              <a:t>Atonement with the Father</a:t>
            </a:r>
            <a:r>
              <a:rPr lang="en-US" dirty="0" smtClean="0"/>
              <a:t/>
            </a:r>
            <a:br>
              <a:rPr lang="en-US" dirty="0" smtClean="0"/>
            </a:br>
            <a:r>
              <a:rPr lang="en-US" dirty="0" smtClean="0"/>
              <a:t>In this step the person must confront and be initiated by whatever holds the ultimate power in his or her life. In many myths and stories this is the father, or a father figure who has life and death power. This is the center point of the journey. All the previous steps have been moving in to this place, all that follow will move out from it. Although this step is most frequently symbolized by an encounter with a male entity, it does not have to be a male; just someone or thing with incredible power. For the transformation to take place, the person as he or she has been must be "killed" so that the new self can come into being. Sometime this killing is literal, and the earthly journey for that character is either over or moves into a different realm. </a:t>
            </a:r>
          </a:p>
          <a:p>
            <a:r>
              <a:rPr lang="en-US" b="1" dirty="0" smtClean="0"/>
              <a:t>Apotheosis</a:t>
            </a:r>
            <a:r>
              <a:rPr lang="en-US" dirty="0" smtClean="0"/>
              <a:t/>
            </a:r>
            <a:br>
              <a:rPr lang="en-US" dirty="0" smtClean="0"/>
            </a:br>
            <a:r>
              <a:rPr lang="en-US" dirty="0" smtClean="0"/>
              <a:t>To apotheosize is to deify. When someone dies a physical death, or dies to the self to live in spirit, he or she moves beyond the pairs of opposites to a state of divine knowledge, love, compassion and bliss. This is a god-like state; the person is in heaven and beyond all strife. A more mundane way of looking at this step is that it is a period of rest, peace and fulfillment before the hero begins the return. </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Hero’s Journey: The Return</a:t>
            </a:r>
            <a:endParaRPr lang="en-US" dirty="0"/>
          </a:p>
        </p:txBody>
      </p:sp>
      <p:sp>
        <p:nvSpPr>
          <p:cNvPr id="3" name="Content Placeholder 2"/>
          <p:cNvSpPr>
            <a:spLocks noGrp="1"/>
          </p:cNvSpPr>
          <p:nvPr>
            <p:ph idx="1"/>
          </p:nvPr>
        </p:nvSpPr>
        <p:spPr/>
        <p:txBody>
          <a:bodyPr>
            <a:normAutofit fontScale="40000" lnSpcReduction="20000"/>
          </a:bodyPr>
          <a:lstStyle/>
          <a:p>
            <a:r>
              <a:rPr lang="en-US" b="1" dirty="0" smtClean="0"/>
              <a:t>The Ultimate Boon</a:t>
            </a:r>
            <a:r>
              <a:rPr lang="en-US" dirty="0" smtClean="0"/>
              <a:t/>
            </a:r>
            <a:br>
              <a:rPr lang="en-US" dirty="0" smtClean="0"/>
            </a:br>
            <a:r>
              <a:rPr lang="en-US" dirty="0" smtClean="0"/>
              <a:t>The ultimate boon is the achievement of the goal of the quest. It is what the person went on the journey to get. All the previous steps serve to prepare and purify the person for this step, since in many myths the boon is something transcendent like the elixir of life itself, or a plant that supplies immortality, or the holy grail. </a:t>
            </a:r>
          </a:p>
          <a:p>
            <a:r>
              <a:rPr lang="en-US" b="1" dirty="0" smtClean="0"/>
              <a:t>Return</a:t>
            </a:r>
            <a:r>
              <a:rPr lang="en-US" dirty="0" smtClean="0"/>
              <a:t> </a:t>
            </a:r>
            <a:r>
              <a:rPr lang="en-US" b="1" dirty="0" smtClean="0"/>
              <a:t>Refusal of the Return</a:t>
            </a:r>
            <a:r>
              <a:rPr lang="en-US" dirty="0" smtClean="0"/>
              <a:t/>
            </a:r>
            <a:br>
              <a:rPr lang="en-US" dirty="0" smtClean="0"/>
            </a:br>
            <a:r>
              <a:rPr lang="en-US" dirty="0" smtClean="0"/>
              <a:t>So why, when all has been achieved, the ambrosia has been drunk, and we have conversed with the gods, why come back to normal life with all its cares and woes? </a:t>
            </a:r>
          </a:p>
          <a:p>
            <a:r>
              <a:rPr lang="en-US" b="1" dirty="0" smtClean="0"/>
              <a:t>The Magic Flight</a:t>
            </a:r>
            <a:r>
              <a:rPr lang="en-US" dirty="0" smtClean="0"/>
              <a:t/>
            </a:r>
            <a:br>
              <a:rPr lang="en-US" dirty="0" smtClean="0"/>
            </a:br>
            <a:r>
              <a:rPr lang="en-US" dirty="0" smtClean="0"/>
              <a:t>Sometimes the hero must escape with the boon, if it is something that the gods have been jealously guarding. It can be just as adventurous and dangerous returning from the journey as it was to go on it. </a:t>
            </a:r>
          </a:p>
          <a:p>
            <a:r>
              <a:rPr lang="en-US" b="1" dirty="0" smtClean="0"/>
              <a:t>Rescue from Without</a:t>
            </a:r>
            <a:r>
              <a:rPr lang="en-US" dirty="0" smtClean="0"/>
              <a:t/>
            </a:r>
            <a:br>
              <a:rPr lang="en-US" dirty="0" smtClean="0"/>
            </a:br>
            <a:r>
              <a:rPr lang="en-US" dirty="0" smtClean="0"/>
              <a:t>Just as the hero may need guides and assistants to set out on the quest, often times he or she must have powerful guides and rescuers to bring them back to everyday life, especially if the person has been wounded or weakened by the experience. Or perhaps the person doesn't realize that it is time to return, that they can return, or that others need their boon. </a:t>
            </a:r>
          </a:p>
          <a:p>
            <a:r>
              <a:rPr lang="en-US" b="1" dirty="0" smtClean="0"/>
              <a:t>The Crossing of the Return Threshold</a:t>
            </a:r>
            <a:r>
              <a:rPr lang="en-US" dirty="0" smtClean="0"/>
              <a:t/>
            </a:r>
            <a:br>
              <a:rPr lang="en-US" dirty="0" smtClean="0"/>
            </a:br>
            <a:r>
              <a:rPr lang="en-US" dirty="0" smtClean="0"/>
              <a:t>The trick in returning is to retain the wisdom gained on the quest, to integrate that wisdom into a human life, and then maybe figure out how to share the wisdom with the rest of the world. This is usually extremely difficult. </a:t>
            </a:r>
          </a:p>
          <a:p>
            <a:r>
              <a:rPr lang="en-US" b="1" dirty="0" smtClean="0"/>
              <a:t>Master of the Two Worlds</a:t>
            </a:r>
            <a:r>
              <a:rPr lang="en-US" dirty="0" smtClean="0"/>
              <a:t/>
            </a:r>
            <a:br>
              <a:rPr lang="en-US" dirty="0" smtClean="0"/>
            </a:br>
            <a:r>
              <a:rPr lang="en-US" dirty="0" smtClean="0"/>
              <a:t>In myth, this step is usually represented by a transcendental hero like Jesus or Buddha. For a human hero, it may mean achieving a balance between the material and spiritual. The person has become comfortable and competent in both the inner and outer worlds. </a:t>
            </a:r>
          </a:p>
          <a:p>
            <a:r>
              <a:rPr lang="en-US" b="1" dirty="0" smtClean="0"/>
              <a:t>Freedom to Live</a:t>
            </a:r>
            <a:r>
              <a:rPr lang="en-US" dirty="0" smtClean="0"/>
              <a:t/>
            </a:r>
            <a:br>
              <a:rPr lang="en-US" dirty="0" smtClean="0"/>
            </a:br>
            <a:r>
              <a:rPr lang="en-US" dirty="0" smtClean="0"/>
              <a:t>Mastery leads to freedom from the fear of death, which in turn is the freedom to live. This is sometimes referred to as living in the moment, neither anticipating the future nor regretting the past. </a:t>
            </a:r>
          </a:p>
          <a:p>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Brief history of Literary Criticism</a:t>
            </a:r>
            <a:endParaRPr lang="en-US" dirty="0"/>
          </a:p>
        </p:txBody>
      </p:sp>
      <p:sp>
        <p:nvSpPr>
          <p:cNvPr id="3" name="Content Placeholder 2"/>
          <p:cNvSpPr>
            <a:spLocks noGrp="1"/>
          </p:cNvSpPr>
          <p:nvPr>
            <p:ph idx="1"/>
          </p:nvPr>
        </p:nvSpPr>
        <p:spPr/>
        <p:txBody>
          <a:bodyPr/>
          <a:lstStyle/>
          <a:p>
            <a:r>
              <a:rPr lang="en-US" dirty="0" smtClean="0"/>
              <a:t>1800’s Hermeneutics: Originally the study of Biblical interpretation, the term has come to mean “the best way to discover the meaning of the text”</a:t>
            </a:r>
          </a:p>
          <a:p>
            <a:r>
              <a:rPr lang="en-US" dirty="0" smtClean="0"/>
              <a:t>So today we are studying Hermeneutics divided into “schools of literary thought”</a:t>
            </a:r>
            <a:endParaRPr lang="en-US" dirty="0"/>
          </a:p>
        </p:txBody>
      </p:sp>
      <p:pic>
        <p:nvPicPr>
          <p:cNvPr id="2052" name="Picture 4" descr="C:\Users\cmckay1\AppData\Local\Microsoft\Windows\Temporary Internet Files\Content.IE5\OKMADQZ7\MC900415214[1].wmf"/>
          <p:cNvPicPr>
            <a:picLocks noChangeAspect="1" noChangeArrowheads="1"/>
          </p:cNvPicPr>
          <p:nvPr/>
        </p:nvPicPr>
        <p:blipFill>
          <a:blip r:embed="rId2" cstate="print"/>
          <a:srcRect/>
          <a:stretch>
            <a:fillRect/>
          </a:stretch>
        </p:blipFill>
        <p:spPr bwMode="auto">
          <a:xfrm>
            <a:off x="7010400" y="4800600"/>
            <a:ext cx="1705069" cy="1449309"/>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dirty="0" smtClean="0"/>
              <a:t>Postcolonial Criticism:</a:t>
            </a:r>
            <a:r>
              <a:rPr lang="en-US" dirty="0" smtClean="0">
                <a:solidFill>
                  <a:srgbClr val="C00000"/>
                </a:solidFill>
              </a:rPr>
              <a:t> What One Culture did to the Other Culture Lens</a:t>
            </a:r>
            <a:endParaRPr lang="en-US" dirty="0">
              <a:solidFill>
                <a:srgbClr val="C00000"/>
              </a:solidFill>
            </a:endParaRPr>
          </a:p>
        </p:txBody>
      </p:sp>
      <p:sp>
        <p:nvSpPr>
          <p:cNvPr id="3" name="Content Placeholder 2"/>
          <p:cNvSpPr>
            <a:spLocks noGrp="1"/>
          </p:cNvSpPr>
          <p:nvPr>
            <p:ph idx="1"/>
          </p:nvPr>
        </p:nvSpPr>
        <p:spPr/>
        <p:txBody>
          <a:bodyPr>
            <a:normAutofit/>
          </a:bodyPr>
          <a:lstStyle/>
          <a:p>
            <a:r>
              <a:rPr lang="en-US" sz="2800" dirty="0" smtClean="0"/>
              <a:t>What did dominant cultures due to minority cultures?</a:t>
            </a:r>
          </a:p>
          <a:p>
            <a:r>
              <a:rPr lang="en-US" sz="2800" dirty="0" smtClean="0"/>
              <a:t>In American lit: African Americans and Native Americans and Asian Americans during WWII.</a:t>
            </a:r>
          </a:p>
          <a:p>
            <a:r>
              <a:rPr lang="en-US" sz="2800" dirty="0" smtClean="0"/>
              <a:t>Who wrote history? (A: White guys, Disney et. al.)</a:t>
            </a:r>
          </a:p>
          <a:p>
            <a:r>
              <a:rPr lang="en-US" sz="2800" dirty="0" smtClean="0"/>
              <a:t>Who is rewriting history? (A: Women, African Americans, Native Americans et. Al.)</a:t>
            </a:r>
          </a:p>
          <a:p>
            <a:r>
              <a:rPr lang="en-US" sz="2400" b="1" dirty="0" smtClean="0"/>
              <a:t>In World lit: Colonial powers (England, France)</a:t>
            </a:r>
          </a:p>
          <a:p>
            <a:r>
              <a:rPr lang="en-US" sz="2400" b="1" dirty="0" smtClean="0"/>
              <a:t>Colonized voices now heard: (Indian, Algerian)</a:t>
            </a:r>
            <a:endParaRPr lang="en-US" sz="2800" dirty="0" smtClean="0"/>
          </a:p>
          <a:p>
            <a:endParaRPr lang="en-US" dirty="0"/>
          </a:p>
        </p:txBody>
      </p:sp>
      <p:pic>
        <p:nvPicPr>
          <p:cNvPr id="4098" name="Picture 2" descr="C:\Users\cmckay1\AppData\Local\Microsoft\Windows\Temporary Internet Files\Content.IE5\HWU9SA8C\MP900446441[1].jpg"/>
          <p:cNvPicPr>
            <a:picLocks noChangeAspect="1" noChangeArrowheads="1"/>
          </p:cNvPicPr>
          <p:nvPr/>
        </p:nvPicPr>
        <p:blipFill>
          <a:blip r:embed="rId2" cstate="print"/>
          <a:srcRect/>
          <a:stretch>
            <a:fillRect/>
          </a:stretch>
        </p:blipFill>
        <p:spPr bwMode="auto">
          <a:xfrm>
            <a:off x="7239000" y="4419600"/>
            <a:ext cx="1905000" cy="24384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Post-Colonial Lens for Columbus Day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Traditional history: Columbus discovered America.  </a:t>
            </a:r>
          </a:p>
          <a:p>
            <a:r>
              <a:rPr lang="en-US" dirty="0" smtClean="0"/>
              <a:t>Post Colonial response: Native Americans had lived here for thousands of years.</a:t>
            </a:r>
          </a:p>
          <a:p>
            <a:r>
              <a:rPr lang="en-US" dirty="0" smtClean="0"/>
              <a:t>Traditional Idea: America is a white nation, shining city on the hill, Columbus brought European culture and laws that civilized the native population.</a:t>
            </a:r>
          </a:p>
          <a:p>
            <a:r>
              <a:rPr lang="en-US" dirty="0" smtClean="0"/>
              <a:t>Post colonial read:  6 million Native Americans were exterminated between 1492 and 1860 which was accelerated by “Manifest Destiny.” American was formed by a holocaust of epic proportions.</a:t>
            </a:r>
          </a:p>
          <a:p>
            <a:endParaRPr lang="en-US" dirty="0"/>
          </a:p>
        </p:txBody>
      </p:sp>
      <p:pic>
        <p:nvPicPr>
          <p:cNvPr id="5122" name="Picture 2" descr="C:\Users\cmckay1\AppData\Local\Microsoft\Windows\Temporary Internet Files\Content.IE5\V0IACR85\MC900020581[1].wmf"/>
          <p:cNvPicPr>
            <a:picLocks noChangeAspect="1" noChangeArrowheads="1"/>
          </p:cNvPicPr>
          <p:nvPr/>
        </p:nvPicPr>
        <p:blipFill>
          <a:blip r:embed="rId2" cstate="print"/>
          <a:srcRect/>
          <a:stretch>
            <a:fillRect/>
          </a:stretch>
        </p:blipFill>
        <p:spPr bwMode="auto">
          <a:xfrm>
            <a:off x="7551738" y="5049838"/>
            <a:ext cx="1452562" cy="166052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Tenets for Post-Colonial lens:</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Ø"/>
            </a:pPr>
            <a:r>
              <a:rPr lang="en-US" dirty="0" smtClean="0"/>
              <a:t>Voice of narrator must be authentic minority voice</a:t>
            </a:r>
          </a:p>
          <a:p>
            <a:pPr>
              <a:buFont typeface="Wingdings" pitchFamily="2" charset="2"/>
              <a:buChar char="Ø"/>
            </a:pPr>
            <a:r>
              <a:rPr lang="en-US" dirty="0" smtClean="0"/>
              <a:t>Must explore “otherness” or “double consciousness”</a:t>
            </a:r>
          </a:p>
          <a:p>
            <a:pPr>
              <a:buFont typeface="Wingdings" pitchFamily="2" charset="2"/>
              <a:buChar char="Ø"/>
            </a:pPr>
            <a:r>
              <a:rPr lang="en-US" dirty="0" smtClean="0"/>
              <a:t>Should examine the legacy of colonization – or at least compare cultures.</a:t>
            </a:r>
          </a:p>
          <a:p>
            <a:pPr>
              <a:buFont typeface="Wingdings" pitchFamily="2" charset="2"/>
              <a:buChar char="Ø"/>
            </a:pPr>
            <a:r>
              <a:rPr lang="en-US" dirty="0" smtClean="0"/>
              <a:t>Slavery and its after effects is a prime topic for this lens</a:t>
            </a:r>
          </a:p>
          <a:p>
            <a:pPr>
              <a:buFont typeface="Wingdings" pitchFamily="2" charset="2"/>
              <a:buChar char="Ø"/>
            </a:pPr>
            <a:r>
              <a:rPr lang="en-US" dirty="0" smtClean="0"/>
              <a:t>Should discuss the isolation of being described as “they”</a:t>
            </a:r>
            <a:endParaRPr lang="en-US" dirty="0"/>
          </a:p>
        </p:txBody>
      </p:sp>
      <p:pic>
        <p:nvPicPr>
          <p:cNvPr id="6146" name="Picture 2" descr="C:\Users\cmckay1\AppData\Local\Microsoft\Windows\Temporary Internet Files\Content.IE5\HWU9SA8C\MP900403777[1].jpg"/>
          <p:cNvPicPr>
            <a:picLocks noChangeAspect="1" noChangeArrowheads="1"/>
          </p:cNvPicPr>
          <p:nvPr/>
        </p:nvPicPr>
        <p:blipFill>
          <a:blip r:embed="rId2" cstate="print"/>
          <a:srcRect/>
          <a:stretch>
            <a:fillRect/>
          </a:stretch>
        </p:blipFill>
        <p:spPr bwMode="auto">
          <a:xfrm>
            <a:off x="5562600" y="5348288"/>
            <a:ext cx="3581400" cy="150971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Possible novels for the Post –Colonial Lens: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Things Not Seen</a:t>
            </a:r>
          </a:p>
          <a:p>
            <a:r>
              <a:rPr lang="en-US" dirty="0" smtClean="0"/>
              <a:t>Far from the Bamboo Grove</a:t>
            </a:r>
          </a:p>
          <a:p>
            <a:r>
              <a:rPr lang="en-US" dirty="0" smtClean="0"/>
              <a:t>The Witch of Blackbird Pond</a:t>
            </a:r>
          </a:p>
          <a:p>
            <a:r>
              <a:rPr lang="en-US" dirty="0" smtClean="0"/>
              <a:t>A Bend in the River</a:t>
            </a:r>
          </a:p>
          <a:p>
            <a:r>
              <a:rPr lang="en-US" dirty="0" smtClean="0"/>
              <a:t>The Stranger</a:t>
            </a:r>
          </a:p>
          <a:p>
            <a:r>
              <a:rPr lang="en-US" dirty="0" smtClean="0"/>
              <a:t> Heart of Darkness</a:t>
            </a:r>
          </a:p>
          <a:p>
            <a:r>
              <a:rPr lang="en-US" dirty="0" smtClean="0"/>
              <a:t>Things Fall Apart</a:t>
            </a:r>
          </a:p>
          <a:p>
            <a:r>
              <a:rPr lang="en-US" dirty="0" smtClean="0"/>
              <a:t>Song of Solomon</a:t>
            </a:r>
          </a:p>
          <a:p>
            <a:r>
              <a:rPr lang="en-US" dirty="0" smtClean="0"/>
              <a:t>Their Eyes Were Watching God</a:t>
            </a:r>
          </a:p>
          <a:p>
            <a:endParaRPr lang="en-US" dirty="0" smtClean="0"/>
          </a:p>
          <a:p>
            <a:endParaRPr lang="en-US" dirty="0"/>
          </a:p>
        </p:txBody>
      </p:sp>
      <p:pic>
        <p:nvPicPr>
          <p:cNvPr id="7170" name="Picture 2" descr="C:\Users\cmckay1\AppData\Local\Microsoft\Windows\Temporary Internet Files\Content.IE5\HWU9SA8C\MP900227752[1].jpg"/>
          <p:cNvPicPr>
            <a:picLocks noChangeAspect="1" noChangeArrowheads="1"/>
          </p:cNvPicPr>
          <p:nvPr/>
        </p:nvPicPr>
        <p:blipFill>
          <a:blip r:embed="rId2" cstate="print"/>
          <a:srcRect/>
          <a:stretch>
            <a:fillRect/>
          </a:stretch>
        </p:blipFill>
        <p:spPr bwMode="auto">
          <a:xfrm>
            <a:off x="6096000" y="3810000"/>
            <a:ext cx="2438400" cy="3048000"/>
          </a:xfrm>
          <a:prstGeom prst="rect">
            <a:avLst/>
          </a:prstGeom>
          <a:noFill/>
        </p:spPr>
      </p:pic>
      <p:pic>
        <p:nvPicPr>
          <p:cNvPr id="7173" name="Picture 5" descr="C:\Users\cmckay1\AppData\Local\Microsoft\Windows\Temporary Internet Files\Content.IE5\OKMADQZ7\MP900362595[1].jpg"/>
          <p:cNvPicPr>
            <a:picLocks noChangeAspect="1" noChangeArrowheads="1"/>
          </p:cNvPicPr>
          <p:nvPr/>
        </p:nvPicPr>
        <p:blipFill>
          <a:blip r:embed="rId3" cstate="print"/>
          <a:srcRect/>
          <a:stretch>
            <a:fillRect/>
          </a:stretch>
        </p:blipFill>
        <p:spPr bwMode="auto">
          <a:xfrm>
            <a:off x="6400800" y="1219200"/>
            <a:ext cx="1878013" cy="13716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Marxist Theory: The Social Class Lens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Is there a difference in experience by protagonists if they are rich or poor?</a:t>
            </a:r>
          </a:p>
          <a:p>
            <a:r>
              <a:rPr lang="en-US" dirty="0" smtClean="0"/>
              <a:t>Do social classification play out in novels?</a:t>
            </a:r>
          </a:p>
          <a:p>
            <a:r>
              <a:rPr lang="en-US" dirty="0" smtClean="0"/>
              <a:t>As readers do we identify with a certain class of people?</a:t>
            </a:r>
          </a:p>
          <a:p>
            <a:r>
              <a:rPr lang="en-US" dirty="0" smtClean="0"/>
              <a:t>Are the poor represented in our literature?</a:t>
            </a:r>
          </a:p>
          <a:p>
            <a:r>
              <a:rPr lang="en-US" dirty="0" smtClean="0"/>
              <a:t>Are there hidden heroes in traditional literature whose wisdom was dismissed because</a:t>
            </a:r>
          </a:p>
          <a:p>
            <a:pPr>
              <a:buNone/>
            </a:pPr>
            <a:r>
              <a:rPr lang="en-US" dirty="0" smtClean="0"/>
              <a:t>     of their lowly position?</a:t>
            </a:r>
          </a:p>
          <a:p>
            <a:endParaRPr lang="en-US" dirty="0"/>
          </a:p>
        </p:txBody>
      </p:sp>
      <p:pic>
        <p:nvPicPr>
          <p:cNvPr id="8195" name="Picture 3" descr="C:\Users\cmckay1\AppData\Local\Microsoft\Windows\Temporary Internet Files\Content.IE5\V0IACR85\MP900444505[1].jpg"/>
          <p:cNvPicPr>
            <a:picLocks noChangeAspect="1" noChangeArrowheads="1"/>
          </p:cNvPicPr>
          <p:nvPr/>
        </p:nvPicPr>
        <p:blipFill>
          <a:blip r:embed="rId2" cstate="print"/>
          <a:srcRect/>
          <a:stretch>
            <a:fillRect/>
          </a:stretch>
        </p:blipFill>
        <p:spPr bwMode="auto">
          <a:xfrm>
            <a:off x="6934200" y="5029200"/>
            <a:ext cx="1981200" cy="16002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Tenets of Marxist Lens:</a:t>
            </a:r>
            <a:endParaRPr lang="en-US" dirty="0"/>
          </a:p>
        </p:txBody>
      </p:sp>
      <p:sp>
        <p:nvSpPr>
          <p:cNvPr id="3" name="Content Placeholder 2"/>
          <p:cNvSpPr>
            <a:spLocks noGrp="1"/>
          </p:cNvSpPr>
          <p:nvPr>
            <p:ph idx="1"/>
          </p:nvPr>
        </p:nvSpPr>
        <p:spPr/>
        <p:txBody>
          <a:bodyPr/>
          <a:lstStyle/>
          <a:p>
            <a:r>
              <a:rPr lang="en-US" dirty="0" smtClean="0"/>
              <a:t>The poor are represented</a:t>
            </a:r>
          </a:p>
          <a:p>
            <a:r>
              <a:rPr lang="en-US" dirty="0" smtClean="0"/>
              <a:t>The poor are reexamined</a:t>
            </a:r>
          </a:p>
          <a:p>
            <a:r>
              <a:rPr lang="en-US" dirty="0" smtClean="0"/>
              <a:t>Working class is glorified</a:t>
            </a:r>
          </a:p>
          <a:p>
            <a:r>
              <a:rPr lang="en-US" dirty="0" smtClean="0"/>
              <a:t>The working class subvert the rich</a:t>
            </a:r>
          </a:p>
          <a:p>
            <a:r>
              <a:rPr lang="en-US" dirty="0" smtClean="0"/>
              <a:t> Looking through the prism of social class to examine who does what to whom and when.</a:t>
            </a:r>
          </a:p>
          <a:p>
            <a:r>
              <a:rPr lang="en-US" dirty="0" smtClean="0"/>
              <a:t>Working is displayed or dismissed</a:t>
            </a:r>
            <a:endParaRPr lang="en-US" dirty="0"/>
          </a:p>
        </p:txBody>
      </p:sp>
      <p:pic>
        <p:nvPicPr>
          <p:cNvPr id="9218" name="Picture 2" descr="C:\Users\cmckay1\AppData\Local\Microsoft\Windows\Temporary Internet Files\Content.IE5\OKMADQZ7\MP900427635[1].jpg"/>
          <p:cNvPicPr>
            <a:picLocks noChangeAspect="1" noChangeArrowheads="1"/>
          </p:cNvPicPr>
          <p:nvPr/>
        </p:nvPicPr>
        <p:blipFill>
          <a:blip r:embed="rId2" cstate="print"/>
          <a:srcRect/>
          <a:stretch>
            <a:fillRect/>
          </a:stretch>
        </p:blipFill>
        <p:spPr bwMode="auto">
          <a:xfrm>
            <a:off x="5867400" y="1066800"/>
            <a:ext cx="2819400" cy="22860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Works to examine through a Marxist (Working Class) lens</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Great Gatsby</a:t>
            </a:r>
          </a:p>
          <a:p>
            <a:r>
              <a:rPr lang="en-US" dirty="0" smtClean="0"/>
              <a:t>Grapes of Wrath</a:t>
            </a:r>
          </a:p>
          <a:p>
            <a:r>
              <a:rPr lang="en-US" dirty="0" smtClean="0"/>
              <a:t>The Outsiders</a:t>
            </a:r>
          </a:p>
          <a:p>
            <a:r>
              <a:rPr lang="en-US" dirty="0" smtClean="0"/>
              <a:t>Death of a Salesman</a:t>
            </a:r>
          </a:p>
          <a:p>
            <a:r>
              <a:rPr lang="en-US" dirty="0" smtClean="0"/>
              <a:t>1984</a:t>
            </a:r>
          </a:p>
          <a:p>
            <a:r>
              <a:rPr lang="en-US" dirty="0" smtClean="0"/>
              <a:t>Of Mice and Men</a:t>
            </a:r>
          </a:p>
          <a:p>
            <a:r>
              <a:rPr lang="en-US" dirty="0" smtClean="0"/>
              <a:t>Oliver Twist</a:t>
            </a:r>
          </a:p>
          <a:p>
            <a:r>
              <a:rPr lang="en-US" dirty="0" smtClean="0"/>
              <a:t>Hamlet</a:t>
            </a:r>
          </a:p>
          <a:p>
            <a:r>
              <a:rPr lang="en-US" dirty="0" smtClean="0"/>
              <a:t>Jitney</a:t>
            </a:r>
          </a:p>
          <a:p>
            <a:r>
              <a:rPr lang="en-US" dirty="0" smtClean="0"/>
              <a:t>I know Why the Caged Bird Sings</a:t>
            </a:r>
          </a:p>
          <a:p>
            <a:endParaRPr lang="en-US" dirty="0" smtClean="0"/>
          </a:p>
          <a:p>
            <a:endParaRPr lang="en-US" dirty="0"/>
          </a:p>
        </p:txBody>
      </p:sp>
      <p:pic>
        <p:nvPicPr>
          <p:cNvPr id="10243" name="Picture 3" descr="C:\Users\cmckay1\AppData\Local\Microsoft\Windows\Temporary Internet Files\Content.IE5\TR00SOO9\MP900406589[1].jpg"/>
          <p:cNvPicPr>
            <a:picLocks noChangeAspect="1" noChangeArrowheads="1"/>
          </p:cNvPicPr>
          <p:nvPr/>
        </p:nvPicPr>
        <p:blipFill>
          <a:blip r:embed="rId2" cstate="print"/>
          <a:srcRect/>
          <a:stretch>
            <a:fillRect/>
          </a:stretch>
        </p:blipFill>
        <p:spPr bwMode="auto">
          <a:xfrm>
            <a:off x="5029200" y="1676400"/>
            <a:ext cx="3581400" cy="36576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Feminist Literary Lens</a:t>
            </a:r>
            <a:endParaRPr lang="en-US" dirty="0"/>
          </a:p>
        </p:txBody>
      </p:sp>
      <p:sp>
        <p:nvSpPr>
          <p:cNvPr id="3" name="Content Placeholder 2"/>
          <p:cNvSpPr>
            <a:spLocks noGrp="1"/>
          </p:cNvSpPr>
          <p:nvPr>
            <p:ph idx="1"/>
          </p:nvPr>
        </p:nvSpPr>
        <p:spPr/>
        <p:txBody>
          <a:bodyPr/>
          <a:lstStyle/>
          <a:p>
            <a:r>
              <a:rPr lang="en-US" dirty="0" smtClean="0"/>
              <a:t>Gender roles in literature must be explored.</a:t>
            </a:r>
          </a:p>
          <a:p>
            <a:r>
              <a:rPr lang="en-US" dirty="0" smtClean="0"/>
              <a:t>What do male writers see?</a:t>
            </a:r>
          </a:p>
          <a:p>
            <a:r>
              <a:rPr lang="en-US" dirty="0" smtClean="0"/>
              <a:t>What do female writers see?</a:t>
            </a:r>
          </a:p>
          <a:p>
            <a:r>
              <a:rPr lang="en-US" dirty="0" smtClean="0"/>
              <a:t>What do Male readers read?</a:t>
            </a:r>
          </a:p>
          <a:p>
            <a:r>
              <a:rPr lang="en-US" dirty="0" smtClean="0"/>
              <a:t>What do female readers read?</a:t>
            </a:r>
          </a:p>
          <a:p>
            <a:r>
              <a:rPr lang="en-US" sz="2800" dirty="0" smtClean="0"/>
              <a:t>Reexamination of </a:t>
            </a:r>
            <a:r>
              <a:rPr lang="en-US" sz="2800" dirty="0" err="1" smtClean="0"/>
              <a:t>phallocentric</a:t>
            </a:r>
            <a:r>
              <a:rPr lang="en-US" sz="2800" dirty="0" smtClean="0"/>
              <a:t> history.</a:t>
            </a:r>
          </a:p>
          <a:p>
            <a:r>
              <a:rPr lang="en-US" dirty="0" smtClean="0"/>
              <a:t>Relationships between characters</a:t>
            </a:r>
            <a:endParaRPr lang="en-US" dirty="0"/>
          </a:p>
        </p:txBody>
      </p:sp>
      <p:pic>
        <p:nvPicPr>
          <p:cNvPr id="11268" name="Picture 4" descr="C:\Users\cmckay1\AppData\Local\Microsoft\Windows\Temporary Internet Files\Content.IE5\TR00SOO9\MP900444553[1].jpg"/>
          <p:cNvPicPr>
            <a:picLocks noChangeAspect="1" noChangeArrowheads="1"/>
          </p:cNvPicPr>
          <p:nvPr/>
        </p:nvPicPr>
        <p:blipFill>
          <a:blip r:embed="rId2" cstate="print"/>
          <a:srcRect/>
          <a:stretch>
            <a:fillRect/>
          </a:stretch>
        </p:blipFill>
        <p:spPr bwMode="auto">
          <a:xfrm>
            <a:off x="6858000" y="3352800"/>
            <a:ext cx="2286000" cy="35052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Important Point about Feminism or Gender studies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This is the most important movement in literature in the past 50 years.  It is so infused into our understanding of great literature and our understanding of the protagonists of the literature that there is actually a backlash against Feminism theory.</a:t>
            </a:r>
          </a:p>
          <a:p>
            <a:r>
              <a:rPr lang="en-US" dirty="0" smtClean="0"/>
              <a:t>However the feminization of reading is everywhere.  More books are written by women, more books are read by women.  In our honors and AP class in English, women are performing at higher levels and the colleges are now reflecting this monumental change as young women are out pacing young men.</a:t>
            </a:r>
          </a:p>
          <a:p>
            <a:r>
              <a:rPr lang="en-US" sz="3100" dirty="0" smtClean="0"/>
              <a:t>So, what are these stung educated voices saying? </a:t>
            </a:r>
          </a:p>
          <a:p>
            <a:r>
              <a:rPr lang="en-US" sz="3100" dirty="0" smtClean="0"/>
              <a:t> More importantly, how are we reading them or teaching </a:t>
            </a:r>
          </a:p>
          <a:p>
            <a:pPr>
              <a:buNone/>
            </a:pPr>
            <a:r>
              <a:rPr lang="en-US" sz="3100" dirty="0" smtClean="0"/>
              <a:t>       them?</a:t>
            </a:r>
            <a:endParaRPr lang="en-US" sz="3100" dirty="0"/>
          </a:p>
        </p:txBody>
      </p:sp>
      <p:pic>
        <p:nvPicPr>
          <p:cNvPr id="12290" name="Picture 2" descr="C:\Users\cmckay1\AppData\Local\Microsoft\Windows\Temporary Internet Files\Content.IE5\V0IACR85\MP900444480[1].jpg"/>
          <p:cNvPicPr>
            <a:picLocks noChangeAspect="1" noChangeArrowheads="1"/>
          </p:cNvPicPr>
          <p:nvPr/>
        </p:nvPicPr>
        <p:blipFill>
          <a:blip r:embed="rId2" cstate="print"/>
          <a:srcRect/>
          <a:stretch>
            <a:fillRect/>
          </a:stretch>
        </p:blipFill>
        <p:spPr bwMode="auto">
          <a:xfrm>
            <a:off x="6858000" y="4876800"/>
            <a:ext cx="2286000" cy="19812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Tenets of Feminism:</a:t>
            </a:r>
            <a:endParaRPr lang="en-US" dirty="0"/>
          </a:p>
        </p:txBody>
      </p:sp>
      <p:sp>
        <p:nvSpPr>
          <p:cNvPr id="3" name="Content Placeholder 2"/>
          <p:cNvSpPr>
            <a:spLocks noGrp="1"/>
          </p:cNvSpPr>
          <p:nvPr>
            <p:ph idx="1"/>
          </p:nvPr>
        </p:nvSpPr>
        <p:spPr>
          <a:xfrm>
            <a:off x="304800" y="1600200"/>
            <a:ext cx="8229600" cy="4525963"/>
          </a:xfrm>
        </p:spPr>
        <p:txBody>
          <a:bodyPr>
            <a:normAutofit/>
          </a:bodyPr>
          <a:lstStyle/>
          <a:p>
            <a:pPr>
              <a:buFont typeface="Wingdings" pitchFamily="2" charset="2"/>
              <a:buChar char="§"/>
            </a:pPr>
            <a:r>
              <a:rPr lang="en-US" sz="2400" dirty="0" smtClean="0"/>
              <a:t>What role has been assigned to women in this novel?</a:t>
            </a:r>
          </a:p>
          <a:p>
            <a:pPr>
              <a:buFont typeface="Wingdings" pitchFamily="2" charset="2"/>
              <a:buChar char="§"/>
            </a:pPr>
            <a:r>
              <a:rPr lang="en-US" sz="2400" dirty="0" smtClean="0"/>
              <a:t>What is the woman’s relationship to power?</a:t>
            </a:r>
          </a:p>
          <a:p>
            <a:pPr>
              <a:buFont typeface="Wingdings" pitchFamily="2" charset="2"/>
              <a:buChar char="§"/>
            </a:pPr>
            <a:r>
              <a:rPr lang="en-US" sz="2400" dirty="0" smtClean="0"/>
              <a:t>What archetypal role has she been assigned?</a:t>
            </a:r>
          </a:p>
          <a:p>
            <a:pPr>
              <a:buFont typeface="Wingdings" pitchFamily="2" charset="2"/>
              <a:buChar char="§"/>
            </a:pPr>
            <a:r>
              <a:rPr lang="en-US" sz="2400" dirty="0" smtClean="0"/>
              <a:t>Who assigned her this role?</a:t>
            </a:r>
          </a:p>
          <a:p>
            <a:pPr>
              <a:buFont typeface="Wingdings" pitchFamily="2" charset="2"/>
              <a:buChar char="§"/>
            </a:pPr>
            <a:r>
              <a:rPr lang="en-US" sz="2400" dirty="0" smtClean="0"/>
              <a:t>Feminism is subversive in the truest sense because it is about the subversion of power.</a:t>
            </a:r>
          </a:p>
          <a:p>
            <a:pPr>
              <a:buFont typeface="Wingdings" pitchFamily="2" charset="2"/>
              <a:buChar char="§"/>
            </a:pPr>
            <a:r>
              <a:rPr lang="en-US" sz="2400" dirty="0" smtClean="0"/>
              <a:t>It is revisionist in nature, explaining that 50% of the population has been left out of the equation</a:t>
            </a:r>
            <a:r>
              <a:rPr lang="en-US" dirty="0" smtClean="0"/>
              <a:t>.</a:t>
            </a:r>
            <a:endParaRPr lang="en-US" dirty="0"/>
          </a:p>
        </p:txBody>
      </p:sp>
      <p:pic>
        <p:nvPicPr>
          <p:cNvPr id="13314" name="Picture 2" descr="C:\Users\cmckay1\AppData\Local\Microsoft\Windows\Temporary Internet Files\Content.IE5\HWU9SA8C\MP900430916[1].jpg"/>
          <p:cNvPicPr>
            <a:picLocks noChangeAspect="1" noChangeArrowheads="1"/>
          </p:cNvPicPr>
          <p:nvPr/>
        </p:nvPicPr>
        <p:blipFill>
          <a:blip r:embed="rId2" cstate="print"/>
          <a:srcRect/>
          <a:stretch>
            <a:fillRect/>
          </a:stretch>
        </p:blipFill>
        <p:spPr bwMode="auto">
          <a:xfrm>
            <a:off x="6248400" y="4953000"/>
            <a:ext cx="2895600" cy="1905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885" y="457200"/>
            <a:ext cx="7948315" cy="954089"/>
          </a:xfrm>
        </p:spPr>
        <p:txBody>
          <a:bodyPr>
            <a:normAutofit fontScale="90000"/>
          </a:bodyPr>
          <a:lstStyle/>
          <a:p>
            <a:r>
              <a:rPr lang="en-US" dirty="0" smtClean="0"/>
              <a:t>1900-1970’s: Psychoanalytical Literary Theory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solidFill>
                  <a:srgbClr val="FF0000"/>
                </a:solidFill>
              </a:rPr>
              <a:t>Freudian Criticism</a:t>
            </a:r>
            <a:r>
              <a:rPr lang="en-US" dirty="0" smtClean="0"/>
              <a:t>: The examination of the Id, Ego and Superego.   Use of Freud’s theory of neurosis to examine character’s actions or author’s intent. </a:t>
            </a:r>
          </a:p>
          <a:p>
            <a:r>
              <a:rPr lang="en-US" dirty="0" smtClean="0">
                <a:solidFill>
                  <a:srgbClr val="FF0000"/>
                </a:solidFill>
              </a:rPr>
              <a:t>Jungian Criticism</a:t>
            </a:r>
            <a:r>
              <a:rPr lang="en-US" dirty="0" smtClean="0"/>
              <a:t>: Examination of the divided unconscious: Personal and Collective (communal).  Archetypal heroes, villains, and stages.</a:t>
            </a:r>
          </a:p>
          <a:p>
            <a:r>
              <a:rPr lang="en-US" dirty="0" smtClean="0">
                <a:solidFill>
                  <a:srgbClr val="FF0000"/>
                </a:solidFill>
              </a:rPr>
              <a:t>Jacques Lacan</a:t>
            </a:r>
            <a:r>
              <a:rPr lang="en-US" dirty="0" smtClean="0"/>
              <a:t>:</a:t>
            </a:r>
          </a:p>
          <a:p>
            <a:r>
              <a:rPr lang="en-US" dirty="0" smtClean="0"/>
              <a:t>active voice (to see)</a:t>
            </a:r>
          </a:p>
          <a:p>
            <a:r>
              <a:rPr lang="en-US" dirty="0" smtClean="0"/>
              <a:t>the reflexive voice (to see oneself)</a:t>
            </a:r>
          </a:p>
          <a:p>
            <a:r>
              <a:rPr lang="en-US" dirty="0" smtClean="0"/>
              <a:t>the passive voice (to be seen)</a:t>
            </a:r>
          </a:p>
        </p:txBody>
      </p:sp>
      <p:pic>
        <p:nvPicPr>
          <p:cNvPr id="3074" name="Picture 2" descr="C:\Users\cmckay1\AppData\Local\Microsoft\Windows\Temporary Internet Files\Content.IE5\V0IACR85\MP900431111[1].jpg"/>
          <p:cNvPicPr>
            <a:picLocks noChangeAspect="1" noChangeArrowheads="1"/>
          </p:cNvPicPr>
          <p:nvPr/>
        </p:nvPicPr>
        <p:blipFill>
          <a:blip r:embed="rId2" cstate="print"/>
          <a:srcRect/>
          <a:stretch>
            <a:fillRect/>
          </a:stretch>
        </p:blipFill>
        <p:spPr bwMode="auto">
          <a:xfrm>
            <a:off x="6096000" y="4488268"/>
            <a:ext cx="3048000" cy="2369732"/>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Feminist Theory at work:</a:t>
            </a:r>
            <a:endParaRPr lang="en-US" dirty="0"/>
          </a:p>
        </p:txBody>
      </p:sp>
      <p:sp>
        <p:nvSpPr>
          <p:cNvPr id="3" name="Content Placeholder 2"/>
          <p:cNvSpPr>
            <a:spLocks noGrp="1"/>
          </p:cNvSpPr>
          <p:nvPr>
            <p:ph idx="1"/>
          </p:nvPr>
        </p:nvSpPr>
        <p:spPr/>
        <p:txBody>
          <a:bodyPr>
            <a:normAutofit fontScale="55000" lnSpcReduction="20000"/>
          </a:bodyPr>
          <a:lstStyle/>
          <a:p>
            <a:endParaRPr lang="en-US" dirty="0" smtClean="0">
              <a:solidFill>
                <a:schemeClr val="tx2"/>
              </a:solidFill>
            </a:endParaRPr>
          </a:p>
          <a:p>
            <a:r>
              <a:rPr lang="en-US" dirty="0" smtClean="0">
                <a:solidFill>
                  <a:schemeClr val="tx2"/>
                </a:solidFill>
              </a:rPr>
              <a:t>Traditional View</a:t>
            </a:r>
            <a:r>
              <a:rPr lang="en-US" dirty="0" smtClean="0"/>
              <a:t>: Daisy, in </a:t>
            </a:r>
            <a:r>
              <a:rPr lang="en-US" b="1" dirty="0" smtClean="0"/>
              <a:t>The Great Gatsby</a:t>
            </a:r>
            <a:r>
              <a:rPr lang="en-US" dirty="0" smtClean="0"/>
              <a:t>, is a “beautiful little fool”</a:t>
            </a:r>
          </a:p>
          <a:p>
            <a:r>
              <a:rPr lang="en-US" dirty="0" smtClean="0">
                <a:solidFill>
                  <a:srgbClr val="C00000"/>
                </a:solidFill>
              </a:rPr>
              <a:t>Feminist View: </a:t>
            </a:r>
            <a:r>
              <a:rPr lang="en-US" dirty="0" smtClean="0"/>
              <a:t>“Her husband took control of her and would not let her think for herself.  Within the limits of the role she had to play she did the only thing she could to subvert that power, she had an affair with Jay Gatsby”</a:t>
            </a:r>
          </a:p>
          <a:p>
            <a:r>
              <a:rPr lang="en-US" dirty="0" smtClean="0">
                <a:solidFill>
                  <a:schemeClr val="tx2"/>
                </a:solidFill>
              </a:rPr>
              <a:t>Traditional View: </a:t>
            </a:r>
            <a:r>
              <a:rPr lang="en-US" dirty="0" smtClean="0"/>
              <a:t>Pilate, in </a:t>
            </a:r>
            <a:r>
              <a:rPr lang="en-US" b="1" dirty="0" smtClean="0"/>
              <a:t>Song of Solomon</a:t>
            </a:r>
            <a:r>
              <a:rPr lang="en-US" dirty="0" smtClean="0"/>
              <a:t>, is a crazy, low-class black woman”</a:t>
            </a:r>
          </a:p>
          <a:p>
            <a:r>
              <a:rPr lang="en-US" dirty="0" smtClean="0">
                <a:solidFill>
                  <a:srgbClr val="C00000"/>
                </a:solidFill>
              </a:rPr>
              <a:t>Feminist view: </a:t>
            </a:r>
            <a:r>
              <a:rPr lang="en-US" dirty="0" smtClean="0"/>
              <a:t>“She is the most awesome woman I have ever read.  She’s sly, powerful, mysterious, and not afraid to kill to protect her kid.”</a:t>
            </a:r>
          </a:p>
          <a:p>
            <a:r>
              <a:rPr lang="en-US" dirty="0" smtClean="0">
                <a:solidFill>
                  <a:schemeClr val="tx2"/>
                </a:solidFill>
              </a:rPr>
              <a:t>Traditional view</a:t>
            </a:r>
            <a:r>
              <a:rPr lang="en-US" dirty="0" smtClean="0"/>
              <a:t>: The Tree, in </a:t>
            </a:r>
            <a:r>
              <a:rPr lang="en-US" b="1" dirty="0" smtClean="0"/>
              <a:t>The Giving Tree </a:t>
            </a:r>
            <a:r>
              <a:rPr lang="en-US" dirty="0" smtClean="0"/>
              <a:t>represents all that is good about mothers.  They give to their children and love unconditionally and in the end their children are better for it.”</a:t>
            </a:r>
          </a:p>
          <a:p>
            <a:r>
              <a:rPr lang="en-US" dirty="0" smtClean="0">
                <a:solidFill>
                  <a:srgbClr val="C00000"/>
                </a:solidFill>
              </a:rPr>
              <a:t>Feminist view</a:t>
            </a:r>
            <a:r>
              <a:rPr lang="en-US" dirty="0" smtClean="0"/>
              <a:t>:  The tree gives, without reciprocation, she is never thanked, she is used by a male who is oblivious to her pain and she, in the end is destroyed by the male hegemony of society. The tree is a stump and a chump.</a:t>
            </a:r>
          </a:p>
          <a:p>
            <a:r>
              <a:rPr lang="en-US" b="1" dirty="0" smtClean="0"/>
              <a:t>Finally is it important that The Giving Tree and The Great Gatsby were written by males?  Is it important that Song of Solomon was written by a female?</a:t>
            </a:r>
          </a:p>
          <a:p>
            <a:endParaRPr lang="en-US" dirty="0"/>
          </a:p>
        </p:txBody>
      </p:sp>
      <p:pic>
        <p:nvPicPr>
          <p:cNvPr id="14340" name="Picture 4" descr="C:\Users\cmckay1\AppData\Local\Microsoft\Windows\Temporary Internet Files\Content.IE5\OKMADQZ7\MC900281800[1].wmf"/>
          <p:cNvPicPr>
            <a:picLocks noChangeAspect="1" noChangeArrowheads="1"/>
          </p:cNvPicPr>
          <p:nvPr/>
        </p:nvPicPr>
        <p:blipFill>
          <a:blip r:embed="rId2" cstate="print"/>
          <a:srcRect/>
          <a:stretch>
            <a:fillRect/>
          </a:stretch>
        </p:blipFill>
        <p:spPr bwMode="auto">
          <a:xfrm>
            <a:off x="7318375" y="5614988"/>
            <a:ext cx="1825625" cy="12430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Semiotics: The </a:t>
            </a:r>
            <a:r>
              <a:rPr lang="en-US" dirty="0"/>
              <a:t>S</a:t>
            </a:r>
            <a:r>
              <a:rPr lang="en-US" dirty="0" smtClean="0"/>
              <a:t>tudy of Signs in Literature 1930’s -1970’s</a:t>
            </a:r>
            <a:endParaRPr lang="en-US" dirty="0"/>
          </a:p>
        </p:txBody>
      </p:sp>
      <p:sp>
        <p:nvSpPr>
          <p:cNvPr id="3" name="Content Placeholder 2"/>
          <p:cNvSpPr>
            <a:spLocks noGrp="1"/>
          </p:cNvSpPr>
          <p:nvPr>
            <p:ph idx="1"/>
          </p:nvPr>
        </p:nvSpPr>
        <p:spPr/>
        <p:txBody>
          <a:bodyPr>
            <a:normAutofit fontScale="92500"/>
          </a:bodyPr>
          <a:lstStyle/>
          <a:p>
            <a:r>
              <a:rPr lang="en-US" b="1" dirty="0" smtClean="0"/>
              <a:t>Semiotics</a:t>
            </a:r>
            <a:r>
              <a:rPr lang="en-US" dirty="0" smtClean="0"/>
              <a:t> is the study of cultural phenomena (signs)that is embedded in literature that indicate deeper meanings through, mores, values  etc.</a:t>
            </a:r>
          </a:p>
          <a:p>
            <a:r>
              <a:rPr lang="en-US" dirty="0" smtClean="0">
                <a:solidFill>
                  <a:srgbClr val="FF0000"/>
                </a:solidFill>
              </a:rPr>
              <a:t>Roland Barthes</a:t>
            </a:r>
            <a:r>
              <a:rPr lang="en-US" dirty="0" smtClean="0"/>
              <a:t>: Wrote </a:t>
            </a:r>
            <a:r>
              <a:rPr lang="en-US" b="1" i="1" dirty="0" smtClean="0"/>
              <a:t>Mythologies</a:t>
            </a:r>
            <a:r>
              <a:rPr lang="en-US" dirty="0" smtClean="0"/>
              <a:t> a seminal work in the field which showed how clothes, advertisements, cultural indicators “signs” in literature can give depth to the reading.</a:t>
            </a:r>
          </a:p>
          <a:p>
            <a:r>
              <a:rPr lang="en-US" dirty="0" smtClean="0"/>
              <a:t>Finding meaning through putting fragmented pieces together.  </a:t>
            </a:r>
            <a:endParaRPr lang="en-US" dirty="0"/>
          </a:p>
        </p:txBody>
      </p:sp>
      <p:pic>
        <p:nvPicPr>
          <p:cNvPr id="8194" name="Picture 2" descr="C:\Program Files\Microsoft Office\MEDIA\CAGCAT10\j0293236.wmf"/>
          <p:cNvPicPr>
            <a:picLocks noChangeAspect="1" noChangeArrowheads="1"/>
          </p:cNvPicPr>
          <p:nvPr/>
        </p:nvPicPr>
        <p:blipFill>
          <a:blip r:embed="rId2" cstate="print"/>
          <a:srcRect/>
          <a:stretch>
            <a:fillRect/>
          </a:stretch>
        </p:blipFill>
        <p:spPr bwMode="auto">
          <a:xfrm>
            <a:off x="7367588" y="5556250"/>
            <a:ext cx="1565275" cy="115411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401762"/>
          </a:xfrm>
        </p:spPr>
        <p:txBody>
          <a:bodyPr>
            <a:noAutofit/>
          </a:bodyPr>
          <a:lstStyle/>
          <a:p>
            <a:r>
              <a:rPr lang="en-US" sz="3600" dirty="0" smtClean="0">
                <a:solidFill>
                  <a:srgbClr val="FF0000"/>
                </a:solidFill>
              </a:rPr>
              <a:t>Structuralism</a:t>
            </a:r>
            <a:r>
              <a:rPr lang="en-US" sz="3600" dirty="0" smtClean="0"/>
              <a:t>: Lit. criticism that examines novels as anthropological studies. </a:t>
            </a:r>
            <a:br>
              <a:rPr lang="en-US" sz="3600" dirty="0" smtClean="0"/>
            </a:br>
            <a:r>
              <a:rPr lang="en-US" sz="3600" dirty="0" smtClean="0"/>
              <a:t>1930-1970’s</a:t>
            </a:r>
            <a:endParaRPr lang="en-US" sz="3600" dirty="0"/>
          </a:p>
        </p:txBody>
      </p:sp>
      <p:sp>
        <p:nvSpPr>
          <p:cNvPr id="3" name="Content Placeholder 2"/>
          <p:cNvSpPr>
            <a:spLocks noGrp="1"/>
          </p:cNvSpPr>
          <p:nvPr>
            <p:ph idx="1"/>
          </p:nvPr>
        </p:nvSpPr>
        <p:spPr>
          <a:xfrm>
            <a:off x="381000" y="1524000"/>
            <a:ext cx="8763000" cy="5334000"/>
          </a:xfrm>
        </p:spPr>
        <p:txBody>
          <a:bodyPr>
            <a:normAutofit/>
          </a:bodyPr>
          <a:lstStyle/>
          <a:p>
            <a:r>
              <a:rPr lang="en-US" sz="2400" dirty="0" smtClean="0"/>
              <a:t>Interested in folk lore and fairy tales as archetypes of a society as a whole. </a:t>
            </a:r>
          </a:p>
          <a:p>
            <a:r>
              <a:rPr lang="en-US" sz="2400" dirty="0" smtClean="0"/>
              <a:t> The structuralism wants to know what Grimm’s writings say about the Germans?  What does La Fontaine’s writings say about the French?</a:t>
            </a:r>
          </a:p>
          <a:p>
            <a:r>
              <a:rPr lang="en-US" sz="2400" dirty="0" smtClean="0"/>
              <a:t>Structuralism is also big into comparing works of writers:  </a:t>
            </a:r>
            <a:r>
              <a:rPr lang="en-US" sz="2400" i="1" dirty="0" smtClean="0"/>
              <a:t>Often couched in the phrase like this: “Is Morrison </a:t>
            </a:r>
            <a:r>
              <a:rPr lang="en-US" sz="2400" b="1" i="1" dirty="0" smtClean="0"/>
              <a:t>in conversation </a:t>
            </a:r>
            <a:r>
              <a:rPr lang="en-US" sz="2400" i="1" dirty="0" smtClean="0"/>
              <a:t>with Faulkner about the plight of the slave?”</a:t>
            </a:r>
          </a:p>
          <a:p>
            <a:r>
              <a:rPr lang="en-US" sz="2400" dirty="0" smtClean="0">
                <a:solidFill>
                  <a:srgbClr val="FF0000"/>
                </a:solidFill>
              </a:rPr>
              <a:t>Claude Levi-Strauss </a:t>
            </a:r>
            <a:r>
              <a:rPr lang="en-US" sz="2400" dirty="0" smtClean="0"/>
              <a:t>was the most important critic in the movement: </a:t>
            </a:r>
            <a:r>
              <a:rPr lang="en-US" sz="2400" b="1" dirty="0" smtClean="0"/>
              <a:t>The Raw and the Cooked </a:t>
            </a:r>
            <a:r>
              <a:rPr lang="en-US" sz="2400" dirty="0" smtClean="0"/>
              <a:t>is his most famous work.</a:t>
            </a:r>
          </a:p>
        </p:txBody>
      </p:sp>
      <p:pic>
        <p:nvPicPr>
          <p:cNvPr id="4099" name="Picture 3" descr="C:\Users\cmckay1\AppData\Local\Microsoft\Windows\Temporary Internet Files\Content.IE5\V0IACR85\MC900432127[1].wmf"/>
          <p:cNvPicPr>
            <a:picLocks noChangeAspect="1" noChangeArrowheads="1"/>
          </p:cNvPicPr>
          <p:nvPr/>
        </p:nvPicPr>
        <p:blipFill>
          <a:blip r:embed="rId2" cstate="print"/>
          <a:srcRect/>
          <a:stretch>
            <a:fillRect/>
          </a:stretch>
        </p:blipFill>
        <p:spPr bwMode="auto">
          <a:xfrm>
            <a:off x="7439025" y="5486400"/>
            <a:ext cx="1704975" cy="13716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Criticism: 1940-1980’s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Dominant American Criticism in the 1950s and 1960’s on college campuses. (Your professors, if old enough, wrote their dissertations in this fashion.)</a:t>
            </a:r>
          </a:p>
          <a:p>
            <a:r>
              <a:rPr lang="en-US" dirty="0" smtClean="0"/>
              <a:t>The novel is a work of art – separate from the time period it was written in, the author’s intention or the social conditions of the time.</a:t>
            </a:r>
          </a:p>
          <a:p>
            <a:r>
              <a:rPr lang="en-US" dirty="0" smtClean="0"/>
              <a:t>Demands a close reading of the text, ignores its plot and looks at words, images and symbols.</a:t>
            </a:r>
          </a:p>
          <a:p>
            <a:r>
              <a:rPr lang="en-US" dirty="0" smtClean="0"/>
              <a:t>Allen Tate and John Crowe Ransom and southern literature., particularly Faulkner  and TS Eliot.</a:t>
            </a:r>
            <a:endParaRPr lang="en-US" dirty="0"/>
          </a:p>
        </p:txBody>
      </p:sp>
      <p:pic>
        <p:nvPicPr>
          <p:cNvPr id="9221" name="Picture 5" descr="C:\Users\cmckay1\AppData\Local\Microsoft\Windows\Temporary Internet Files\Content.IE5\V0IACR85\MP900309615[1].jpg"/>
          <p:cNvPicPr>
            <a:picLocks noChangeAspect="1" noChangeArrowheads="1"/>
          </p:cNvPicPr>
          <p:nvPr/>
        </p:nvPicPr>
        <p:blipFill>
          <a:blip r:embed="rId2" cstate="print"/>
          <a:srcRect/>
          <a:stretch>
            <a:fillRect/>
          </a:stretch>
        </p:blipFill>
        <p:spPr bwMode="auto">
          <a:xfrm>
            <a:off x="6934200" y="5867400"/>
            <a:ext cx="2209800" cy="9906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Marxist Criticism 1930-1980’s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Interprets literature as a reflection and product of the economic conflict between the social classes.  (Very popular in the 1930’s, 1970’s and it is coming around again today.)</a:t>
            </a:r>
          </a:p>
          <a:p>
            <a:r>
              <a:rPr lang="en-US" dirty="0" smtClean="0"/>
              <a:t>All literature is examined through the lens of how does it affect the poor in their relation to the gilded class.</a:t>
            </a:r>
          </a:p>
          <a:p>
            <a:r>
              <a:rPr lang="en-US" dirty="0" smtClean="0"/>
              <a:t>So . . .</a:t>
            </a:r>
            <a:r>
              <a:rPr lang="en-US" i="1" dirty="0" smtClean="0"/>
              <a:t>Hamlet is nice, but the gravediggers are the real philosopher/heroes  OR  Juliet is a spoiled princess but the nurse; now there’s someone to watch.</a:t>
            </a:r>
          </a:p>
          <a:p>
            <a:r>
              <a:rPr lang="en-US" i="1" dirty="0" smtClean="0"/>
              <a:t>Walter Benjamin and Berthold Brecht were important Marxist critics.</a:t>
            </a:r>
          </a:p>
          <a:p>
            <a:endParaRPr lang="en-US" i="1" dirty="0"/>
          </a:p>
        </p:txBody>
      </p:sp>
      <p:pic>
        <p:nvPicPr>
          <p:cNvPr id="6147" name="Picture 3" descr="C:\Users\cmckay1\AppData\Local\Microsoft\Windows\Temporary Internet Files\Content.IE5\V0IACR85\MP900442569[1].jpg"/>
          <p:cNvPicPr>
            <a:picLocks noChangeAspect="1" noChangeArrowheads="1"/>
          </p:cNvPicPr>
          <p:nvPr/>
        </p:nvPicPr>
        <p:blipFill>
          <a:blip r:embed="rId2" cstate="print"/>
          <a:srcRect/>
          <a:stretch>
            <a:fillRect/>
          </a:stretch>
        </p:blipFill>
        <p:spPr bwMode="auto">
          <a:xfrm>
            <a:off x="6781800" y="5562600"/>
            <a:ext cx="2015490" cy="12954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Feminist Criticism 1960’s-2000</a:t>
            </a:r>
            <a:endParaRPr lang="en-US" dirty="0"/>
          </a:p>
        </p:txBody>
      </p:sp>
      <p:sp>
        <p:nvSpPr>
          <p:cNvPr id="3" name="Content Placeholder 2"/>
          <p:cNvSpPr>
            <a:spLocks noGrp="1"/>
          </p:cNvSpPr>
          <p:nvPr>
            <p:ph idx="1"/>
          </p:nvPr>
        </p:nvSpPr>
        <p:spPr/>
        <p:txBody>
          <a:bodyPr>
            <a:normAutofit fontScale="85000" lnSpcReduction="20000"/>
          </a:bodyPr>
          <a:lstStyle/>
          <a:p>
            <a:r>
              <a:rPr lang="en-US" sz="2400" dirty="0" smtClean="0"/>
              <a:t>Seminal Works: Simone de Beauvoir’s  </a:t>
            </a:r>
            <a:r>
              <a:rPr lang="en-US" sz="2400" b="1" dirty="0" smtClean="0"/>
              <a:t>The Second Sex </a:t>
            </a:r>
            <a:r>
              <a:rPr lang="en-US" sz="2400" dirty="0" smtClean="0"/>
              <a:t>and  Betty Friedan’s </a:t>
            </a:r>
            <a:r>
              <a:rPr lang="en-US" sz="2400" b="1" dirty="0" smtClean="0"/>
              <a:t>The Feminine Mystique </a:t>
            </a:r>
          </a:p>
          <a:p>
            <a:r>
              <a:rPr lang="en-US" sz="2400" dirty="0" smtClean="0"/>
              <a:t>This criticism examines gender relationships in the text. Roles played by women.</a:t>
            </a:r>
          </a:p>
          <a:p>
            <a:r>
              <a:rPr lang="en-US" sz="2400" dirty="0" smtClean="0"/>
              <a:t>Condemns male attitudes towards women</a:t>
            </a:r>
          </a:p>
          <a:p>
            <a:r>
              <a:rPr lang="en-US" sz="2400" dirty="0" smtClean="0"/>
              <a:t>Confronts the phallocentric aspects of society</a:t>
            </a:r>
          </a:p>
          <a:p>
            <a:r>
              <a:rPr lang="en-US" sz="2400" dirty="0" smtClean="0">
                <a:solidFill>
                  <a:srgbClr val="FF0000"/>
                </a:solidFill>
              </a:rPr>
              <a:t>Bell Hooks </a:t>
            </a:r>
            <a:r>
              <a:rPr lang="en-US" sz="2400" dirty="0" smtClean="0"/>
              <a:t>and </a:t>
            </a:r>
            <a:r>
              <a:rPr lang="en-US" sz="2400" dirty="0" smtClean="0">
                <a:solidFill>
                  <a:srgbClr val="FF0000"/>
                </a:solidFill>
              </a:rPr>
              <a:t>Adrianne Rich </a:t>
            </a:r>
            <a:r>
              <a:rPr lang="en-US" sz="2400" dirty="0" smtClean="0"/>
              <a:t>and </a:t>
            </a:r>
            <a:r>
              <a:rPr lang="en-US" sz="2400" dirty="0" smtClean="0">
                <a:solidFill>
                  <a:srgbClr val="FF0000"/>
                </a:solidFill>
              </a:rPr>
              <a:t>Susan Sontag </a:t>
            </a:r>
            <a:r>
              <a:rPr lang="en-US" sz="2400" dirty="0" smtClean="0"/>
              <a:t>are</a:t>
            </a:r>
          </a:p>
          <a:p>
            <a:r>
              <a:rPr lang="en-US" sz="2400" dirty="0" smtClean="0"/>
              <a:t> important voices.  </a:t>
            </a:r>
          </a:p>
          <a:p>
            <a:r>
              <a:rPr lang="en-US" dirty="0" smtClean="0"/>
              <a:t>This criticism has revolutionized literature in the second half of the 20</a:t>
            </a:r>
            <a:r>
              <a:rPr lang="en-US" baseline="30000" dirty="0" smtClean="0"/>
              <a:t>th</a:t>
            </a:r>
            <a:r>
              <a:rPr lang="en-US" dirty="0" smtClean="0"/>
              <a:t> century.</a:t>
            </a:r>
          </a:p>
          <a:p>
            <a:r>
              <a:rPr lang="en-US" dirty="0" smtClean="0"/>
              <a:t>It has morphed into various hybrids in criticism as each theory is now looked at through a feminine lens. (Particularly in African-American literature)</a:t>
            </a:r>
            <a:endParaRPr lang="en-US" dirty="0"/>
          </a:p>
        </p:txBody>
      </p:sp>
      <p:pic>
        <p:nvPicPr>
          <p:cNvPr id="10242" name="Picture 2" descr="C:\Users\cmckay1\AppData\Local\Microsoft\Windows\Temporary Internet Files\Content.IE5\V0IACR85\MP900442288[1].jpg"/>
          <p:cNvPicPr>
            <a:picLocks noChangeAspect="1" noChangeArrowheads="1"/>
          </p:cNvPicPr>
          <p:nvPr/>
        </p:nvPicPr>
        <p:blipFill>
          <a:blip r:embed="rId2" cstate="print"/>
          <a:srcRect/>
          <a:stretch>
            <a:fillRect/>
          </a:stretch>
        </p:blipFill>
        <p:spPr bwMode="auto">
          <a:xfrm>
            <a:off x="6858000" y="2667000"/>
            <a:ext cx="1752600" cy="1371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Reader Response Criticism 1960-2000</a:t>
            </a:r>
            <a:endParaRPr lang="en-US" dirty="0"/>
          </a:p>
        </p:txBody>
      </p:sp>
      <p:sp>
        <p:nvSpPr>
          <p:cNvPr id="3" name="Content Placeholder 2"/>
          <p:cNvSpPr>
            <a:spLocks noGrp="1"/>
          </p:cNvSpPr>
          <p:nvPr>
            <p:ph idx="1"/>
          </p:nvPr>
        </p:nvSpPr>
        <p:spPr/>
        <p:txBody>
          <a:bodyPr>
            <a:normAutofit fontScale="85000" lnSpcReduction="20000"/>
          </a:bodyPr>
          <a:lstStyle/>
          <a:p>
            <a:r>
              <a:rPr lang="en-US" sz="2800" dirty="0" smtClean="0"/>
              <a:t>The reader is more important than the writer.</a:t>
            </a:r>
          </a:p>
          <a:p>
            <a:r>
              <a:rPr lang="en-US" sz="2800" dirty="0" smtClean="0"/>
              <a:t>The process that goes on in the mind of the reader is all important.</a:t>
            </a:r>
          </a:p>
          <a:p>
            <a:r>
              <a:rPr lang="en-US" sz="2800" dirty="0" smtClean="0"/>
              <a:t>No single way to look at the text.  What the reader brings to the table is essential. The actually create meaning.</a:t>
            </a:r>
          </a:p>
          <a:p>
            <a:r>
              <a:rPr lang="en-US" sz="2800" dirty="0" smtClean="0"/>
              <a:t>Ex: Do black men and white men read Huck Finn the same way?</a:t>
            </a:r>
          </a:p>
          <a:p>
            <a:r>
              <a:rPr lang="en-US" sz="2800" dirty="0" smtClean="0"/>
              <a:t>Do men and women read </a:t>
            </a:r>
            <a:r>
              <a:rPr lang="en-US" sz="2800" dirty="0" smtClean="0">
                <a:solidFill>
                  <a:srgbClr val="FF0000"/>
                </a:solidFill>
              </a:rPr>
              <a:t>The Awakening </a:t>
            </a:r>
            <a:r>
              <a:rPr lang="en-US" sz="2800" dirty="0" smtClean="0"/>
              <a:t>or </a:t>
            </a:r>
            <a:r>
              <a:rPr lang="en-US" sz="2800" dirty="0" smtClean="0">
                <a:solidFill>
                  <a:srgbClr val="FF0000"/>
                </a:solidFill>
              </a:rPr>
              <a:t>Pride and Prejudice</a:t>
            </a:r>
            <a:r>
              <a:rPr lang="en-US" sz="2800" dirty="0" smtClean="0"/>
              <a:t> the same way?</a:t>
            </a:r>
          </a:p>
          <a:p>
            <a:r>
              <a:rPr lang="en-US" sz="2800" dirty="0" smtClean="0"/>
              <a:t>What meaning is inherent in the text if we all have different experiences?</a:t>
            </a:r>
          </a:p>
          <a:p>
            <a:r>
              <a:rPr lang="en-US" sz="2800" dirty="0" smtClean="0"/>
              <a:t>What literature speaks to what reader?</a:t>
            </a:r>
          </a:p>
          <a:p>
            <a:r>
              <a:rPr lang="en-US" sz="2800" dirty="0" smtClean="0"/>
              <a:t>Practitioners: Stanley Fish and </a:t>
            </a:r>
            <a:r>
              <a:rPr lang="en-US" sz="2800" dirty="0"/>
              <a:t>H</a:t>
            </a:r>
            <a:r>
              <a:rPr lang="en-US" sz="2800" dirty="0" smtClean="0"/>
              <a:t>arold Bloom (conservative)</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TotalTime>
  <Words>2220</Words>
  <Application>Microsoft Office PowerPoint</Application>
  <PresentationFormat>On-screen Show (4:3)</PresentationFormat>
  <Paragraphs>206</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Literary Theory in Our Vernon L.A. and English Classrooms?  Sure!</vt:lpstr>
      <vt:lpstr>A Brief history of Literary Criticism</vt:lpstr>
      <vt:lpstr>1900-1970’s: Psychoanalytical Literary Theory</vt:lpstr>
      <vt:lpstr>Semiotics: The Study of Signs in Literature 1930’s -1970’s</vt:lpstr>
      <vt:lpstr>Structuralism: Lit. criticism that examines novels as anthropological studies.  1930-1970’s</vt:lpstr>
      <vt:lpstr>New Criticism: 1940-1980’s</vt:lpstr>
      <vt:lpstr>Marxist Criticism 1930-1980’s</vt:lpstr>
      <vt:lpstr>Feminist Criticism 1960’s-2000</vt:lpstr>
      <vt:lpstr>Reader Response Criticism 1960-2000</vt:lpstr>
      <vt:lpstr>Post Colonial Literary Theory: 1980’s – Present Day</vt:lpstr>
      <vt:lpstr>Deconstructionism – 1980- Present Day</vt:lpstr>
      <vt:lpstr>QUEER THEORY: 1990-Present</vt:lpstr>
      <vt:lpstr>So how can 6th grade-12th grade English and language arts teachers use this?</vt:lpstr>
      <vt:lpstr>Establish a lens that lends itself to the book:</vt:lpstr>
      <vt:lpstr>Give the tenets of the lens in simple language: Psychoanalytical Criticism</vt:lpstr>
      <vt:lpstr>Hero’s Journey</vt:lpstr>
      <vt:lpstr>Stages of the Journey: Departure</vt:lpstr>
      <vt:lpstr>The Hero’s Journey: Initiation</vt:lpstr>
      <vt:lpstr>The Hero’s Journey: The Return</vt:lpstr>
      <vt:lpstr>Postcolonial Criticism: What One Culture did to the Other Culture Lens</vt:lpstr>
      <vt:lpstr>The Post-Colonial Lens for Columbus Day</vt:lpstr>
      <vt:lpstr>Tenets for Post-Colonial lens:</vt:lpstr>
      <vt:lpstr>Possible novels for the Post –Colonial Lens:</vt:lpstr>
      <vt:lpstr>Marxist Theory: The Social Class Lens</vt:lpstr>
      <vt:lpstr>Tenets of Marxist Lens:</vt:lpstr>
      <vt:lpstr> Works to examine through a Marxist (Working Class) lens </vt:lpstr>
      <vt:lpstr>Feminist Literary Lens</vt:lpstr>
      <vt:lpstr>Important Point about Feminism or Gender studies</vt:lpstr>
      <vt:lpstr>Tenets of Feminism:</vt:lpstr>
      <vt:lpstr>Examples of Feminist Theory at work: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 Theory in Our Public School Classrooms</dc:title>
  <dc:creator>VTSDAdmin</dc:creator>
  <cp:lastModifiedBy>VTSDAdmin</cp:lastModifiedBy>
  <cp:revision>39</cp:revision>
  <dcterms:created xsi:type="dcterms:W3CDTF">2011-10-04T16:58:46Z</dcterms:created>
  <dcterms:modified xsi:type="dcterms:W3CDTF">2011-10-07T13:22:27Z</dcterms:modified>
</cp:coreProperties>
</file>